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9" r:id="rId2"/>
  </p:sldMasterIdLst>
  <p:notesMasterIdLst>
    <p:notesMasterId r:id="rId45"/>
  </p:notesMasterIdLst>
  <p:handoutMasterIdLst>
    <p:handoutMasterId r:id="rId46"/>
  </p:handoutMasterIdLst>
  <p:sldIdLst>
    <p:sldId id="256" r:id="rId3"/>
    <p:sldId id="261" r:id="rId4"/>
    <p:sldId id="354" r:id="rId5"/>
    <p:sldId id="340" r:id="rId6"/>
    <p:sldId id="262" r:id="rId7"/>
    <p:sldId id="258" r:id="rId8"/>
    <p:sldId id="315" r:id="rId9"/>
    <p:sldId id="260" r:id="rId10"/>
    <p:sldId id="263" r:id="rId11"/>
    <p:sldId id="297" r:id="rId12"/>
    <p:sldId id="267" r:id="rId13"/>
    <p:sldId id="266" r:id="rId14"/>
    <p:sldId id="269" r:id="rId15"/>
    <p:sldId id="317" r:id="rId16"/>
    <p:sldId id="357" r:id="rId17"/>
    <p:sldId id="268" r:id="rId18"/>
    <p:sldId id="350" r:id="rId19"/>
    <p:sldId id="351" r:id="rId20"/>
    <p:sldId id="352" r:id="rId21"/>
    <p:sldId id="353" r:id="rId22"/>
    <p:sldId id="343" r:id="rId23"/>
    <p:sldId id="322" r:id="rId24"/>
    <p:sldId id="282" r:id="rId25"/>
    <p:sldId id="284" r:id="rId26"/>
    <p:sldId id="345" r:id="rId27"/>
    <p:sldId id="296" r:id="rId28"/>
    <p:sldId id="279" r:id="rId29"/>
    <p:sldId id="299" r:id="rId30"/>
    <p:sldId id="302" r:id="rId31"/>
    <p:sldId id="290" r:id="rId32"/>
    <p:sldId id="309" r:id="rId33"/>
    <p:sldId id="306" r:id="rId34"/>
    <p:sldId id="304" r:id="rId35"/>
    <p:sldId id="307" r:id="rId36"/>
    <p:sldId id="329" r:id="rId37"/>
    <p:sldId id="283" r:id="rId38"/>
    <p:sldId id="280" r:id="rId39"/>
    <p:sldId id="301" r:id="rId40"/>
    <p:sldId id="330" r:id="rId41"/>
    <p:sldId id="288" r:id="rId42"/>
    <p:sldId id="323" r:id="rId43"/>
    <p:sldId id="308" r:id="rId4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3C"/>
    <a:srgbClr val="66FF33"/>
    <a:srgbClr val="66FFFF"/>
    <a:srgbClr val="FF9966"/>
    <a:srgbClr val="99FF33"/>
    <a:srgbClr val="F42502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7" autoAdjust="0"/>
    <p:restoredTop sz="95102" autoAdjust="0"/>
  </p:normalViewPr>
  <p:slideViewPr>
    <p:cSldViewPr>
      <p:cViewPr varScale="1">
        <p:scale>
          <a:sx n="60" d="100"/>
          <a:sy n="60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5B31BF-97B3-4876-970A-CD18A60F99A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4BEEE0-CAA0-4600-B6A5-19F2B5D0766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88F54-18B5-472F-8EF8-D9888BEDDD0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6DBF0-3483-427F-918A-5F3FC9360A7B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4980B-4788-41AD-8A66-6A692D39C1D1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95FAB-89FB-4023-845E-0CE60AF63644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B17A1-1BA2-4C00-9BF5-8671485F9B01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401C-6F71-429B-B416-9D4FF9D0B6BD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F1203-B963-4E80-8C31-BF09E3EA88F8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91698-9B10-4060-A57B-0D7A96B8B97C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83FE5-7EB8-4CDF-901D-D02E60904CE5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B0342-AFC8-45B6-9773-AA236493E521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7D5EF-AF1C-48C5-B335-0F625C41E30C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E9D1E-06C5-4A53-9A11-D7EEAA0A0B7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5EB45-37E7-4486-8BAB-5F159BBBA348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F7D88-3C86-495E-860D-B416C14E1A70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2B133-F981-487B-A338-AC1ACE5388BE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2EBCD-8A0E-4330-920B-5F2952E5B578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5033A-C49F-4C92-A3EF-24A9DD316812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1E654-9CFF-4085-9E81-CBCAF83326A6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EB969-03EE-4DB5-A681-95560802D4E9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D2047-E400-4D09-8828-2365F6C1750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DD2BA-C60A-4ABA-AC95-35FFC2804457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9AB0B-F143-4E4C-AE0A-1106DD8DCEFA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49D3F-E906-45B6-A3FC-95CD572DBC4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8C2EC-C2D5-401A-946D-49E59907FCBA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F9ED-DF2C-4468-9008-2CEA3DB4643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DEE-9C15-4F07-AD7E-05124AC5D5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AA4D-0032-475B-982E-D65C6FDFAE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A386-898E-4339-A8BF-3F15AE49EF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A8D3-E009-4BE8-A54A-07E5C64AA4D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ltGray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ltGray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ltGray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ltGray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812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12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80DD5-4459-4E0F-8344-8FFD023EACE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5916-8102-4A5F-8491-138EAA31BF3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22E9-1260-4ED1-800F-92042180596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4FDF-BBDC-4653-97C4-9F8FF7C72BD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EAFC-C3AC-4F49-AD67-B0E6C34E20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0FBA-D7BF-4934-985F-87B9E46A715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F30F-E6D4-4221-AC53-0C12E36F8E7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EF2D-C252-442D-886C-0B15A158659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49CB-7E9B-4BB9-8394-F753A1106A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9157-5FF2-49A3-9612-566D669F366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A62D-C448-41AC-98A4-359AE3DED8D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9266A-0C2B-424D-AB69-CD79540AA4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6406-92B0-43C1-B2D2-0D1B7B3B1F7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6C3D-56F9-4025-BABD-38D85D36BD4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BC63-EEF7-44DA-99FD-7021FCEE32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6C11-3AA9-49DB-8894-AEA40C5B464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08FE1-FAFE-4CD7-871A-C08E63643C8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68890-A7A8-4C04-A9E8-0A2F0381898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25FC-1C9A-40AB-AE95-7D0C4B0292D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5446B9-51EB-4471-B736-D3484CDD202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180227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228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229" name="Freeform 5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230" name="Freeform 6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231" name="Freeform 7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232" name="Freeform 8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233" name="Freeform 9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2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02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A81D016F-6174-46D0-ADB3-2E2401A96B2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Office_Excel_97-2003_______5.xls"/><Relationship Id="rId4" Type="http://schemas.openxmlformats.org/officeDocument/2006/relationships/oleObject" Target="../embeddings/Microsoft_Office_Excel_97-2003_______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Microsoft_Office_Excel_97-2003_______7.xls"/><Relationship Id="rId4" Type="http://schemas.openxmlformats.org/officeDocument/2006/relationships/oleObject" Target="../embeddings/Microsoft_Office_Excel_97-2003_______6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______8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______10.xls"/><Relationship Id="rId4" Type="http://schemas.openxmlformats.org/officeDocument/2006/relationships/oleObject" Target="../embeddings/Microsoft_Office_Excel_97-2003_______9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Microsoft_Office_Excel_97-2003_______2.xls"/><Relationship Id="rId4" Type="http://schemas.openxmlformats.org/officeDocument/2006/relationships/oleObject" Target="../embeddings/Microsoft_Office_Excel_97-2003_______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永黒遠景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675"/>
            <a:ext cx="9144000" cy="1470025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団地から見る地域コミュニティの再生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73463"/>
            <a:ext cx="7273925" cy="6477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ja-JP" altLang="en-US" b="1" smtClean="0"/>
              <a:t>～北九州市の公営団地を事例にして～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851275" y="4652963"/>
            <a:ext cx="4608513" cy="366712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北九州市立大学法学部政策科学科　楢原ゼミ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7848600" cy="779462"/>
          </a:xfrm>
          <a:prstGeom prst="rect">
            <a:avLst/>
          </a:prstGeom>
          <a:solidFill>
            <a:srgbClr val="CC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脇山昂一郎  河島健　大佐ゆり　頭島望　山本美奈子　田上直朗　宮崎孝文</a:t>
            </a:r>
          </a:p>
          <a:p>
            <a:pPr>
              <a:spcBef>
                <a:spcPct val="50000"/>
              </a:spcBef>
            </a:pPr>
            <a:r>
              <a:rPr lang="ja-JP" altLang="en-US"/>
              <a:t>長岡潤　中村康仁　団野大樹　山口弘志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MG_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　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7999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　　</a:t>
            </a:r>
            <a:endParaRPr lang="ja-JP" altLang="en-US" sz="4000" smtClean="0"/>
          </a:p>
          <a:p>
            <a:pPr algn="ctr" eaLnBrk="1" hangingPunct="1">
              <a:buFontTx/>
              <a:buNone/>
            </a:pPr>
            <a:r>
              <a:rPr lang="ja-JP" altLang="en-US" sz="6000" smtClean="0">
                <a:solidFill>
                  <a:srgbClr val="FF0000"/>
                </a:solidFill>
              </a:rPr>
              <a:t>「地域の中の団地」</a:t>
            </a:r>
            <a:endParaRPr lang="ja-JP" altLang="en-US" sz="6000" smtClean="0"/>
          </a:p>
          <a:p>
            <a:pPr algn="ctr"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　　　　　町丁・字の高齢化率から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　　対象とする団地を絞るほうが適切</a:t>
            </a: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995738" y="3357563"/>
            <a:ext cx="1008062" cy="10080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63713" y="260350"/>
            <a:ext cx="5602287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5400"/>
              <a:t>「団地」の位置づけ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調査対象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07375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smtClean="0"/>
              <a:t>　北九州市内の高齢化率</a:t>
            </a:r>
            <a:r>
              <a:rPr lang="en-US" altLang="ja-JP" sz="4000" smtClean="0">
                <a:solidFill>
                  <a:srgbClr val="FF6600"/>
                </a:solidFill>
              </a:rPr>
              <a:t>33.3</a:t>
            </a:r>
            <a:r>
              <a:rPr lang="ja-JP" altLang="en-US" sz="4000" smtClean="0">
                <a:solidFill>
                  <a:srgbClr val="FF6600"/>
                </a:solidFill>
              </a:rPr>
              <a:t>％</a:t>
            </a:r>
            <a:r>
              <a:rPr lang="ja-JP" altLang="en-US" sz="2800" smtClean="0"/>
              <a:t>以上の町丁・字に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　ある公営団地</a:t>
            </a:r>
          </a:p>
          <a:p>
            <a:pPr eaLnBrk="1" hangingPunct="1">
              <a:buFontTx/>
              <a:buNone/>
            </a:pPr>
            <a:endParaRPr lang="ja-JP" altLang="en-US" sz="900" smtClean="0"/>
          </a:p>
          <a:p>
            <a:pPr eaLnBrk="1" hangingPunct="1">
              <a:buFontTx/>
              <a:buNone/>
            </a:pPr>
            <a:r>
              <a:rPr lang="ja-JP" altLang="en-US" sz="2800" smtClean="0"/>
              <a:t>対象人物：</a:t>
            </a:r>
            <a:r>
              <a:rPr lang="ja-JP" altLang="en-US" sz="2800" smtClean="0">
                <a:solidFill>
                  <a:srgbClr val="FF6600"/>
                </a:solidFill>
              </a:rPr>
              <a:t>町内会長</a:t>
            </a:r>
            <a:r>
              <a:rPr lang="ja-JP" altLang="en-US" sz="2800" smtClean="0"/>
              <a:t>や</a:t>
            </a:r>
            <a:r>
              <a:rPr lang="ja-JP" altLang="en-US" sz="2800" smtClean="0">
                <a:solidFill>
                  <a:srgbClr val="FF6600"/>
                </a:solidFill>
              </a:rPr>
              <a:t>担当民生委員</a:t>
            </a:r>
            <a:r>
              <a:rPr lang="ja-JP" altLang="en-US" sz="2800" smtClean="0"/>
              <a:t>、</a:t>
            </a:r>
            <a:r>
              <a:rPr lang="ja-JP" altLang="en-US" sz="2800" smtClean="0">
                <a:solidFill>
                  <a:srgbClr val="FF6600"/>
                </a:solidFill>
              </a:rPr>
              <a:t>自治区会長</a:t>
            </a:r>
            <a:endParaRPr lang="ja-JP" altLang="en-US" sz="2800" smtClean="0"/>
          </a:p>
          <a:p>
            <a:pPr eaLnBrk="1" hangingPunct="1">
              <a:buFontTx/>
              <a:buNone/>
            </a:pPr>
            <a:r>
              <a:rPr lang="ja-JP" altLang="en-US" sz="2800" smtClean="0"/>
              <a:t>調査方法：</a:t>
            </a:r>
            <a:r>
              <a:rPr lang="ja-JP" altLang="en-US" sz="2800" smtClean="0">
                <a:solidFill>
                  <a:srgbClr val="FF6600"/>
                </a:solidFill>
              </a:rPr>
              <a:t>面接調査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調査期間：</a:t>
            </a:r>
            <a:r>
              <a:rPr lang="en-US" altLang="ja-JP" sz="2800" smtClean="0"/>
              <a:t>8</a:t>
            </a:r>
            <a:r>
              <a:rPr lang="ja-JP" altLang="en-US" sz="2800" smtClean="0"/>
              <a:t>月</a:t>
            </a:r>
            <a:r>
              <a:rPr lang="en-US" altLang="ja-JP" sz="2800" smtClean="0"/>
              <a:t>25</a:t>
            </a:r>
            <a:r>
              <a:rPr lang="ja-JP" altLang="en-US" sz="2800" smtClean="0"/>
              <a:t>日～</a:t>
            </a:r>
            <a:r>
              <a:rPr lang="en-US" altLang="ja-JP" sz="2800" smtClean="0"/>
              <a:t>9</a:t>
            </a:r>
            <a:r>
              <a:rPr lang="ja-JP" altLang="en-US" sz="2800" smtClean="0"/>
              <a:t>月</a:t>
            </a:r>
            <a:r>
              <a:rPr lang="en-US" altLang="ja-JP" sz="2800" smtClean="0"/>
              <a:t>28</a:t>
            </a:r>
            <a:r>
              <a:rPr lang="ja-JP" altLang="en-US" sz="2800" smtClean="0"/>
              <a:t>日</a:t>
            </a:r>
          </a:p>
          <a:p>
            <a:pPr eaLnBrk="1" hangingPunct="1">
              <a:buFontTx/>
              <a:buNone/>
            </a:pPr>
            <a:endParaRPr lang="ja-JP" altLang="en-US" sz="1200" smtClean="0"/>
          </a:p>
          <a:p>
            <a:pPr eaLnBrk="1" hangingPunct="1">
              <a:buFontTx/>
              <a:buNone/>
            </a:pPr>
            <a:r>
              <a:rPr lang="ja-JP" altLang="en-US" sz="2800" smtClean="0"/>
              <a:t>最終的に　</a:t>
            </a:r>
            <a:endParaRPr lang="ja-JP" altLang="en-US" sz="4000" smtClean="0"/>
          </a:p>
          <a:p>
            <a:pPr eaLnBrk="1" hangingPunct="1">
              <a:buFontTx/>
              <a:buNone/>
            </a:pPr>
            <a:r>
              <a:rPr lang="ja-JP" altLang="en-US" sz="2800" smtClean="0"/>
              <a:t>　市営団地</a:t>
            </a:r>
            <a:r>
              <a:rPr lang="en-US" altLang="ja-JP" sz="5400" smtClean="0">
                <a:solidFill>
                  <a:srgbClr val="FF6600"/>
                </a:solidFill>
              </a:rPr>
              <a:t>36</a:t>
            </a:r>
            <a:r>
              <a:rPr lang="ja-JP" altLang="en-US" sz="2800" smtClean="0"/>
              <a:t>団地　県営団地</a:t>
            </a:r>
            <a:r>
              <a:rPr lang="en-US" altLang="ja-JP" sz="5400" smtClean="0">
                <a:solidFill>
                  <a:srgbClr val="FF6600"/>
                </a:solidFill>
              </a:rPr>
              <a:t>1</a:t>
            </a:r>
            <a:r>
              <a:rPr lang="ja-JP" altLang="en-US" sz="2800" smtClean="0"/>
              <a:t>団地　計</a:t>
            </a:r>
            <a:r>
              <a:rPr lang="en-US" altLang="ja-JP" sz="5400" smtClean="0">
                <a:solidFill>
                  <a:srgbClr val="FF6600"/>
                </a:solidFill>
              </a:rPr>
              <a:t>37</a:t>
            </a:r>
            <a:r>
              <a:rPr lang="ja-JP" altLang="en-US" sz="2800" smtClean="0"/>
              <a:t>団地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　　　　　　　　　　　　　　　　　　　　　　　　　　　　　を調査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92500" y="50847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pic>
        <p:nvPicPr>
          <p:cNvPr id="13322" name="Picture 10" descr="大谷ミ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44275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IMG_8006ミ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341438"/>
            <a:ext cx="47164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ja-JP" altLang="en-US" sz="15000" smtClean="0">
                <a:ea typeface="HGP明朝E" pitchFamily="18" charset="-128"/>
              </a:rPr>
              <a:t>調査結果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団地の高齢化率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627313" y="1268413"/>
            <a:ext cx="4103687" cy="1871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/>
              <a:t>対象地域全体の高齢化率は</a:t>
            </a:r>
          </a:p>
          <a:p>
            <a:pPr algn="ctr"/>
            <a:r>
              <a:rPr lang="en-US" altLang="ja-JP" sz="6000"/>
              <a:t>37.9</a:t>
            </a:r>
            <a:r>
              <a:rPr lang="ja-JP" altLang="en-US" sz="6000"/>
              <a:t>％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403350" y="4292600"/>
            <a:ext cx="6408738" cy="22320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4000"/>
              <a:t>37</a:t>
            </a:r>
            <a:r>
              <a:rPr lang="ja-JP" altLang="en-US" sz="4000"/>
              <a:t>団地の高齢化率</a:t>
            </a:r>
          </a:p>
          <a:p>
            <a:pPr algn="ctr"/>
            <a:r>
              <a:rPr lang="en-US" altLang="ja-JP" sz="7200"/>
              <a:t>51.6</a:t>
            </a:r>
            <a:r>
              <a:rPr lang="ja-JP" altLang="en-US" sz="7200"/>
              <a:t>％</a:t>
            </a: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995738" y="3357563"/>
            <a:ext cx="1223962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8" grpId="0" animBg="1"/>
      <p:bldP spid="563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42486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/>
              <a:t>高齢化率</a:t>
            </a:r>
            <a:r>
              <a:rPr lang="en-US" altLang="ja-JP" sz="3200" b="1">
                <a:solidFill>
                  <a:srgbClr val="F42502"/>
                </a:solidFill>
              </a:rPr>
              <a:t>40</a:t>
            </a:r>
            <a:r>
              <a:rPr lang="ja-JP" altLang="en-US" sz="3200" b="1">
                <a:solidFill>
                  <a:srgbClr val="F42502"/>
                </a:solidFill>
              </a:rPr>
              <a:t>％</a:t>
            </a:r>
            <a:r>
              <a:rPr lang="ja-JP" altLang="en-US" sz="3200"/>
              <a:t>を上回る団地（限界コミュニティ）</a:t>
            </a:r>
            <a:r>
              <a:rPr lang="en-US" altLang="ja-JP" sz="3200"/>
              <a:t>37</a:t>
            </a:r>
            <a:r>
              <a:rPr lang="ja-JP" altLang="en-US" sz="3200"/>
              <a:t>団地中</a:t>
            </a:r>
            <a:r>
              <a:rPr lang="en-US" altLang="ja-JP" sz="6000">
                <a:solidFill>
                  <a:srgbClr val="F42502"/>
                </a:solidFill>
              </a:rPr>
              <a:t>26</a:t>
            </a:r>
            <a:r>
              <a:rPr lang="ja-JP" altLang="en-US" sz="6000">
                <a:solidFill>
                  <a:srgbClr val="F42502"/>
                </a:solidFill>
              </a:rPr>
              <a:t>団地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ja-JP" altLang="en-US" sz="3200"/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3200"/>
              <a:t>高齢化率</a:t>
            </a:r>
            <a:r>
              <a:rPr lang="en-US" altLang="ja-JP" sz="3200" b="1">
                <a:solidFill>
                  <a:srgbClr val="F42502"/>
                </a:solidFill>
              </a:rPr>
              <a:t>50</a:t>
            </a:r>
            <a:r>
              <a:rPr lang="ja-JP" altLang="en-US" sz="3200" b="1">
                <a:solidFill>
                  <a:srgbClr val="F42502"/>
                </a:solidFill>
              </a:rPr>
              <a:t>％</a:t>
            </a:r>
            <a:r>
              <a:rPr lang="ja-JP" altLang="en-US" sz="3200"/>
              <a:t>を上回る団地（限界集落）</a:t>
            </a:r>
            <a:endParaRPr lang="ja-JP" altLang="en-US" sz="320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9600">
                <a:solidFill>
                  <a:srgbClr val="FF0000"/>
                </a:solidFill>
              </a:rPr>
              <a:t>20</a:t>
            </a:r>
            <a:r>
              <a:rPr lang="ja-JP" altLang="en-US" sz="9600">
                <a:solidFill>
                  <a:srgbClr val="FF0000"/>
                </a:solidFill>
              </a:rPr>
              <a:t>団地</a:t>
            </a:r>
            <a:r>
              <a:rPr lang="ja-JP" altLang="en-US" sz="720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787900" y="4076700"/>
            <a:ext cx="3960813" cy="2232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>
                <a:solidFill>
                  <a:srgbClr val="0000FF"/>
                </a:solidFill>
              </a:rPr>
              <a:t>後楽町団地　 　　　　</a:t>
            </a:r>
          </a:p>
          <a:p>
            <a:pPr algn="ctr"/>
            <a:r>
              <a:rPr lang="ja-JP" altLang="en-US" sz="2400" b="1">
                <a:solidFill>
                  <a:srgbClr val="0000FF"/>
                </a:solidFill>
              </a:rPr>
              <a:t>上本町団地</a:t>
            </a:r>
            <a:r>
              <a:rPr lang="ja-JP" altLang="en-US" sz="2400" b="1"/>
              <a:t>　 　　　　</a:t>
            </a:r>
            <a:endParaRPr lang="ja-JP" altLang="en-US" sz="2400" b="1">
              <a:solidFill>
                <a:srgbClr val="F42502"/>
              </a:solidFill>
            </a:endParaRPr>
          </a:p>
          <a:p>
            <a:pPr algn="ctr"/>
            <a:r>
              <a:rPr lang="ja-JP" altLang="en-US" sz="2400" b="1"/>
              <a:t>清納団地   　</a:t>
            </a:r>
            <a:r>
              <a:rPr lang="ja-JP" altLang="en-US" sz="2400" b="1">
                <a:solidFill>
                  <a:srgbClr val="F42502"/>
                </a:solidFill>
              </a:rPr>
              <a:t>約</a:t>
            </a:r>
            <a:r>
              <a:rPr lang="en-US" altLang="ja-JP" sz="2400" b="1">
                <a:solidFill>
                  <a:srgbClr val="F42502"/>
                </a:solidFill>
              </a:rPr>
              <a:t>70</a:t>
            </a:r>
            <a:r>
              <a:rPr lang="ja-JP" altLang="en-US" sz="2400" b="1">
                <a:solidFill>
                  <a:srgbClr val="F42502"/>
                </a:solidFill>
              </a:rPr>
              <a:t>％</a:t>
            </a:r>
          </a:p>
          <a:p>
            <a:pPr algn="ctr"/>
            <a:r>
              <a:rPr lang="ja-JP" altLang="en-US" sz="2400" b="1"/>
              <a:t>　　　老松団地　</a:t>
            </a:r>
            <a:r>
              <a:rPr lang="en-US" altLang="ja-JP" sz="2400" b="1">
                <a:solidFill>
                  <a:srgbClr val="F42502"/>
                </a:solidFill>
              </a:rPr>
              <a:t>66.6</a:t>
            </a:r>
            <a:r>
              <a:rPr lang="ja-JP" altLang="en-US" sz="2400" b="1">
                <a:solidFill>
                  <a:srgbClr val="F42502"/>
                </a:solidFill>
              </a:rPr>
              <a:t>％</a:t>
            </a:r>
            <a:r>
              <a:rPr lang="ja-JP" altLang="en-US" sz="2400" b="1"/>
              <a:t>　</a:t>
            </a:r>
            <a:r>
              <a:rPr lang="en-US" altLang="ja-JP" sz="2400" b="1"/>
              <a:t>etc…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6948488" y="4508500"/>
            <a:ext cx="17287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rgbClr val="FF3300"/>
                </a:solidFill>
              </a:rPr>
              <a:t>約</a:t>
            </a:r>
            <a:r>
              <a:rPr lang="en-US" altLang="ja-JP" sz="3200">
                <a:solidFill>
                  <a:srgbClr val="FF3300"/>
                </a:solidFill>
              </a:rPr>
              <a:t>90</a:t>
            </a:r>
            <a:r>
              <a:rPr lang="ja-JP" altLang="en-US" sz="3200">
                <a:solidFill>
                  <a:srgbClr val="FF3300"/>
                </a:solidFill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33388" y="1773238"/>
          <a:ext cx="4025900" cy="4065587"/>
        </p:xfrm>
        <a:graphic>
          <a:graphicData uri="http://schemas.openxmlformats.org/presentationml/2006/ole">
            <p:oleObj spid="_x0000_s2050" name="グラフ" r:id="rId3" imgW="2895600" imgH="2924251" progId="Excel.Sheet.8">
              <p:embed/>
            </p:oleObj>
          </a:graphicData>
        </a:graphic>
      </p:graphicFrame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2484438" y="3716338"/>
            <a:ext cx="647700" cy="57626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500563" y="1844675"/>
            <a:ext cx="4391025" cy="384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4400"/>
              <a:t>既に</a:t>
            </a:r>
            <a:endParaRPr lang="en-US" altLang="ja-JP" sz="440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4400"/>
              <a:t>対象団地全体の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8800">
                <a:solidFill>
                  <a:srgbClr val="FF0000"/>
                </a:solidFill>
              </a:rPr>
              <a:t>５２％</a:t>
            </a:r>
          </a:p>
          <a:p>
            <a:pPr>
              <a:spcBef>
                <a:spcPct val="50000"/>
              </a:spcBef>
            </a:pPr>
            <a:r>
              <a:rPr lang="ja-JP" altLang="en-US" sz="4400"/>
              <a:t>で発生</a:t>
            </a:r>
          </a:p>
        </p:txBody>
      </p:sp>
      <p:sp>
        <p:nvSpPr>
          <p:cNvPr id="2053" name="テキスト ボックス 4"/>
          <p:cNvSpPr txBox="1">
            <a:spLocks noChangeArrowheads="1"/>
          </p:cNvSpPr>
          <p:nvPr/>
        </p:nvSpPr>
        <p:spPr bwMode="auto">
          <a:xfrm>
            <a:off x="857250" y="357188"/>
            <a:ext cx="7358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8000"/>
              <a:t>孤独死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924300" y="5084763"/>
            <a:ext cx="10080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03" name="Line 7"/>
          <p:cNvSpPr>
            <a:spLocks noChangeShapeType="1"/>
          </p:cNvSpPr>
          <p:nvPr/>
        </p:nvSpPr>
        <p:spPr bwMode="auto">
          <a:xfrm flipH="1">
            <a:off x="2771775" y="2924175"/>
            <a:ext cx="576263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>
            <a:off x="5580063" y="2924175"/>
            <a:ext cx="647700" cy="12969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団地の活力の問題を構成する</a:t>
            </a:r>
            <a:r>
              <a:rPr lang="en-US" altLang="ja-JP" smtClean="0"/>
              <a:t>3</a:t>
            </a:r>
            <a:r>
              <a:rPr lang="ja-JP" altLang="en-US" smtClean="0"/>
              <a:t>柱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2124075" y="1052513"/>
            <a:ext cx="4895850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第</a:t>
            </a:r>
            <a:r>
              <a:rPr lang="en-US" altLang="ja-JP" sz="2800"/>
              <a:t>1</a:t>
            </a:r>
            <a:r>
              <a:rPr lang="ja-JP" altLang="en-US" sz="2800"/>
              <a:t>の柱</a:t>
            </a:r>
          </a:p>
          <a:p>
            <a:pPr algn="ctr"/>
            <a:r>
              <a:rPr lang="ja-JP" altLang="en-US" sz="2800"/>
              <a:t>団地内活動の働き手がいない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0" y="4076700"/>
            <a:ext cx="4356100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第２の柱</a:t>
            </a:r>
          </a:p>
          <a:p>
            <a:pPr algn="ctr"/>
            <a:r>
              <a:rPr lang="ja-JP" altLang="en-US" sz="2800"/>
              <a:t>地縁組織の担い手がいない</a:t>
            </a:r>
          </a:p>
          <a:p>
            <a:pPr algn="ctr"/>
            <a:r>
              <a:rPr lang="ja-JP" altLang="en-US" sz="2800"/>
              <a:t>（町内会長など）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500563" y="4076700"/>
            <a:ext cx="4535487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第３の柱</a:t>
            </a:r>
          </a:p>
          <a:p>
            <a:pPr algn="ctr"/>
            <a:r>
              <a:rPr lang="ja-JP" altLang="en-US" sz="2800"/>
              <a:t>共に活動する機会の不足</a:t>
            </a:r>
          </a:p>
        </p:txBody>
      </p:sp>
      <p:pic>
        <p:nvPicPr>
          <p:cNvPr id="55307" name="Picture 11" descr="aki_02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952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14" descr="health_015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981075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15" descr="health_015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90805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6" descr="hanami-0903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9588" y="2714625"/>
            <a:ext cx="184308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5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5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55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第１の柱　働き手の不足</a:t>
            </a:r>
          </a:p>
        </p:txBody>
      </p:sp>
      <p:sp>
        <p:nvSpPr>
          <p:cNvPr id="253955" name="Oval 3"/>
          <p:cNvSpPr>
            <a:spLocks noChangeArrowheads="1"/>
          </p:cNvSpPr>
          <p:nvPr/>
        </p:nvSpPr>
        <p:spPr bwMode="auto">
          <a:xfrm>
            <a:off x="684213" y="5229225"/>
            <a:ext cx="2808287" cy="15113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6600">
                <a:solidFill>
                  <a:srgbClr val="FF0000"/>
                </a:solidFill>
              </a:rPr>
              <a:t>60</a:t>
            </a:r>
            <a:r>
              <a:rPr lang="ja-JP" altLang="en-US" sz="6600">
                <a:solidFill>
                  <a:srgbClr val="FF0000"/>
                </a:solidFill>
              </a:rPr>
              <a:t>％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-180975" y="1052513"/>
            <a:ext cx="4824413" cy="4205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3200"/>
              <a:t>「少なくなった」　</a:t>
            </a:r>
            <a:r>
              <a:rPr lang="en-US" altLang="ja-JP" sz="3600">
                <a:solidFill>
                  <a:srgbClr val="FF0000"/>
                </a:solidFill>
              </a:rPr>
              <a:t>37</a:t>
            </a:r>
            <a:r>
              <a:rPr lang="ja-JP" altLang="en-US" sz="3600">
                <a:solidFill>
                  <a:srgbClr val="FF0000"/>
                </a:solidFill>
              </a:rPr>
              <a:t>％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ja-JP" altLang="en-US" sz="3600"/>
              <a:t>＋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3200"/>
              <a:t>「非常に少なくなった」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ja-JP" sz="3600">
                <a:solidFill>
                  <a:srgbClr val="FF0000"/>
                </a:solidFill>
              </a:rPr>
              <a:t>19</a:t>
            </a:r>
            <a:r>
              <a:rPr lang="ja-JP" altLang="en-US" sz="3600">
                <a:solidFill>
                  <a:srgbClr val="FF0000"/>
                </a:solidFill>
              </a:rPr>
              <a:t>％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3200"/>
              <a:t>＋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3200"/>
              <a:t>「全く参加がなくなった」　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3600">
                <a:solidFill>
                  <a:srgbClr val="FF0000"/>
                </a:solidFill>
              </a:rPr>
              <a:t>4</a:t>
            </a:r>
            <a:r>
              <a:rPr lang="ja-JP" altLang="en-US" sz="3600">
                <a:solidFill>
                  <a:srgbClr val="FF0000"/>
                </a:solidFill>
              </a:rPr>
              <a:t>％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859338" y="1557338"/>
          <a:ext cx="4284662" cy="3633787"/>
        </p:xfrm>
        <a:graphic>
          <a:graphicData uri="http://schemas.openxmlformats.org/presentationml/2006/ole">
            <p:oleObj spid="_x0000_s3074" name="グラフ" r:id="rId4" imgW="3381375" imgH="2867152" progId="Excel.Sheet.8">
              <p:embed/>
            </p:oleObj>
          </a:graphicData>
        </a:graphic>
      </p:graphicFrame>
      <p:graphicFrame>
        <p:nvGraphicFramePr>
          <p:cNvPr id="25395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859338" y="1557338"/>
          <a:ext cx="4284662" cy="3633787"/>
        </p:xfrm>
        <a:graphic>
          <a:graphicData uri="http://schemas.openxmlformats.org/presentationml/2006/ole">
            <p:oleObj spid="_x0000_s3075" name="グラフ" r:id="rId5" imgW="3381375" imgH="2867152" progId="Excel.Sheet.8">
              <p:embed/>
            </p:oleObj>
          </a:graphicData>
        </a:graphic>
      </p:graphicFrame>
      <p:pic>
        <p:nvPicPr>
          <p:cNvPr id="253959" name="Picture 7" descr="矢印05_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696461" flipV="1">
            <a:off x="3708400" y="4581525"/>
            <a:ext cx="2792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nimBg="1"/>
      <p:bldP spid="253956" grpId="0"/>
      <p:bldOleChart spid="2539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0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875088" y="1887538"/>
          <a:ext cx="5210175" cy="3276600"/>
        </p:xfrm>
        <a:graphic>
          <a:graphicData uri="http://schemas.openxmlformats.org/presentationml/2006/ole">
            <p:oleObj spid="_x0000_s4098" name="グラフ" r:id="rId4" imgW="4029075" imgH="2533498" progId="Excel.Sheet.8">
              <p:embed/>
            </p:oleObj>
          </a:graphicData>
        </a:graphic>
      </p:graphicFrame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活動や行事はなぜなくなったのか</a:t>
            </a:r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851275" y="1884363"/>
          <a:ext cx="5041900" cy="3252787"/>
        </p:xfrm>
        <a:graphic>
          <a:graphicData uri="http://schemas.openxmlformats.org/presentationml/2006/ole">
            <p:oleObj spid="_x0000_s4099" name="グラフ" r:id="rId5" imgW="4133850" imgH="2667203" progId="Excel.Sheet.8">
              <p:embed/>
            </p:oleObj>
          </a:graphicData>
        </a:graphic>
      </p:graphicFrame>
      <p:pic>
        <p:nvPicPr>
          <p:cNvPr id="256005" name="Picture 5" descr="矢印05_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13898" flipV="1">
            <a:off x="2984500" y="4473575"/>
            <a:ext cx="29368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79388" y="4652963"/>
            <a:ext cx="2808287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000" b="1"/>
              <a:t>参加者の数が減ったため</a:t>
            </a:r>
          </a:p>
          <a:p>
            <a:pPr algn="ctr"/>
            <a:endParaRPr lang="ja-JP" altLang="en-US" b="1"/>
          </a:p>
          <a:p>
            <a:pPr algn="ctr"/>
            <a:r>
              <a:rPr lang="en-US" altLang="ja-JP" sz="4400">
                <a:solidFill>
                  <a:srgbClr val="F42502"/>
                </a:solidFill>
              </a:rPr>
              <a:t>49</a:t>
            </a:r>
            <a:r>
              <a:rPr lang="ja-JP" altLang="en-US" sz="4400">
                <a:solidFill>
                  <a:srgbClr val="F42502"/>
                </a:solidFill>
              </a:rPr>
              <a:t>％</a:t>
            </a:r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4140200" y="3933825"/>
            <a:ext cx="7921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6156325" y="3284538"/>
            <a:ext cx="7921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250825" y="2781300"/>
            <a:ext cx="2592388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若者の減少</a:t>
            </a:r>
          </a:p>
          <a:p>
            <a:pPr algn="ctr"/>
            <a:r>
              <a:rPr lang="en-US" altLang="ja-JP" sz="3600">
                <a:solidFill>
                  <a:srgbClr val="FF3300"/>
                </a:solidFill>
              </a:rPr>
              <a:t>48</a:t>
            </a:r>
            <a:r>
              <a:rPr lang="ja-JP" altLang="en-US" sz="3600">
                <a:solidFill>
                  <a:srgbClr val="FF3300"/>
                </a:solidFill>
              </a:rPr>
              <a:t>％</a:t>
            </a:r>
          </a:p>
        </p:txBody>
      </p:sp>
      <p:sp>
        <p:nvSpPr>
          <p:cNvPr id="256010" name="Oval 10"/>
          <p:cNvSpPr>
            <a:spLocks noChangeArrowheads="1"/>
          </p:cNvSpPr>
          <p:nvPr/>
        </p:nvSpPr>
        <p:spPr bwMode="auto">
          <a:xfrm>
            <a:off x="1042988" y="1268413"/>
            <a:ext cx="2520950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高齢化の進行</a:t>
            </a:r>
          </a:p>
          <a:p>
            <a:pPr algn="ctr"/>
            <a:r>
              <a:rPr lang="en-US" altLang="ja-JP" sz="3600">
                <a:solidFill>
                  <a:srgbClr val="FF3300"/>
                </a:solidFill>
              </a:rPr>
              <a:t>44</a:t>
            </a:r>
            <a:r>
              <a:rPr lang="ja-JP" altLang="en-US" sz="3600">
                <a:solidFill>
                  <a:srgbClr val="FF3300"/>
                </a:solidFill>
              </a:rPr>
              <a:t>％</a:t>
            </a:r>
          </a:p>
        </p:txBody>
      </p:sp>
      <p:sp>
        <p:nvSpPr>
          <p:cNvPr id="256011" name="AutoShape 11"/>
          <p:cNvSpPr>
            <a:spLocks noChangeArrowheads="1"/>
          </p:cNvSpPr>
          <p:nvPr/>
        </p:nvSpPr>
        <p:spPr bwMode="auto">
          <a:xfrm>
            <a:off x="3563938" y="4797425"/>
            <a:ext cx="5580062" cy="2427288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少子高齢化が進んだ団地は </a:t>
            </a:r>
          </a:p>
          <a:p>
            <a:pPr algn="ctr">
              <a:defRPr/>
            </a:pPr>
            <a:r>
              <a:rPr lang="ja-JP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活動しようにもできない！！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76825" y="5516563"/>
            <a:ext cx="266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0.2873 C -0.31007 0.16401 -0.0651 0.04095 -3.05556E-6 -2.45431E-6 " pathEditMode="relative" ptsTypes="aA">
                                      <p:cBhvr>
                                        <p:cTn id="32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0.06319 L 5.55556E-7 1.85185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4 0.25209 L 1.66667E-6 -4.81481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6002" grpId="0"/>
      <p:bldOleChart spid="256004" grpId="0"/>
      <p:bldOleChart spid="256004" grpId="1"/>
      <p:bldP spid="256006" grpId="0" animBg="1"/>
      <p:bldP spid="256007" grpId="0" animBg="1"/>
      <p:bldP spid="256008" grpId="0" animBg="1"/>
      <p:bldP spid="256009" grpId="0" animBg="1"/>
      <p:bldP spid="256009" grpId="1" animBg="1"/>
      <p:bldP spid="256010" grpId="0" animBg="1"/>
      <p:bldP spid="256010" grpId="1" animBg="1"/>
      <p:bldP spid="2560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175125" y="1741488"/>
          <a:ext cx="4932363" cy="3830637"/>
        </p:xfrm>
        <a:graphic>
          <a:graphicData uri="http://schemas.openxmlformats.org/presentationml/2006/ole">
            <p:oleObj spid="_x0000_s5122" name="グラフ" r:id="rId4" imgW="3409950" imgH="2648102" progId="Excel.Sheet.8">
              <p:embed/>
            </p:oleObj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第２の柱　地縁組織の担い手の不在</a:t>
            </a:r>
          </a:p>
        </p:txBody>
      </p:sp>
      <p:sp>
        <p:nvSpPr>
          <p:cNvPr id="258052" name="Oval 4"/>
          <p:cNvSpPr>
            <a:spLocks noChangeArrowheads="1"/>
          </p:cNvSpPr>
          <p:nvPr/>
        </p:nvSpPr>
        <p:spPr bwMode="auto">
          <a:xfrm>
            <a:off x="4211638" y="4221163"/>
            <a:ext cx="720725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6588125" y="3716338"/>
            <a:ext cx="720725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9388" y="2636838"/>
            <a:ext cx="320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179388" y="1700213"/>
            <a:ext cx="41767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ja-JP" altLang="en-US" sz="2400" b="1"/>
              <a:t>昔からなり手がいなくて困っている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ja-JP" altLang="en-US" sz="2400"/>
              <a:t>　　　　　</a:t>
            </a:r>
            <a:r>
              <a:rPr lang="en-US" altLang="ja-JP" sz="4800">
                <a:solidFill>
                  <a:srgbClr val="FF3300"/>
                </a:solidFill>
              </a:rPr>
              <a:t>52</a:t>
            </a:r>
            <a:r>
              <a:rPr lang="ja-JP" altLang="en-US" sz="4800">
                <a:solidFill>
                  <a:srgbClr val="FF3300"/>
                </a:solidFill>
              </a:rPr>
              <a:t>％</a:t>
            </a:r>
          </a:p>
          <a:p>
            <a:pPr>
              <a:spcBef>
                <a:spcPct val="30000"/>
              </a:spcBef>
            </a:pPr>
            <a:r>
              <a:rPr lang="ja-JP" altLang="en-US" sz="2400" b="1"/>
              <a:t>昔はいたが今はいない</a:t>
            </a:r>
          </a:p>
          <a:p>
            <a:pPr>
              <a:spcBef>
                <a:spcPct val="30000"/>
              </a:spcBef>
            </a:pPr>
            <a:r>
              <a:rPr lang="ja-JP" altLang="en-US" sz="2400"/>
              <a:t>　　　　　</a:t>
            </a:r>
            <a:r>
              <a:rPr lang="en-US" altLang="ja-JP" sz="4800">
                <a:solidFill>
                  <a:srgbClr val="FF3300"/>
                </a:solidFill>
              </a:rPr>
              <a:t>28</a:t>
            </a:r>
            <a:r>
              <a:rPr lang="ja-JP" altLang="en-US" sz="4800">
                <a:solidFill>
                  <a:srgbClr val="FF3300"/>
                </a:solidFill>
              </a:rPr>
              <a:t>％</a:t>
            </a:r>
          </a:p>
          <a:p>
            <a:pPr>
              <a:spcBef>
                <a:spcPct val="50000"/>
              </a:spcBef>
            </a:pPr>
            <a:endParaRPr lang="en-US" altLang="ja-JP" sz="2400"/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 flipV="1">
            <a:off x="1331913" y="5734050"/>
            <a:ext cx="7345362" cy="863600"/>
          </a:xfrm>
          <a:prstGeom prst="wedgeRectCallout">
            <a:avLst>
              <a:gd name="adj1" fmla="val -37921"/>
              <a:gd name="adj2" fmla="val 145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ja-JP" altLang="en-US" sz="4400">
                <a:solidFill>
                  <a:srgbClr val="FF3300"/>
                </a:solidFill>
              </a:rPr>
              <a:t>活動を受け継ぐ人がいない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6354E-6 L -0.5198 -0.167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13E-6 L -0.28351 -0.020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8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nimBg="1"/>
      <p:bldP spid="258052" grpId="1" animBg="1"/>
      <p:bldP spid="258052" grpId="2" animBg="1"/>
      <p:bldP spid="258053" grpId="0" animBg="1"/>
      <p:bldP spid="258053" grpId="1" animBg="1"/>
      <p:bldP spid="258053" grpId="2" animBg="1"/>
      <p:bldP spid="258055" grpId="0" build="allAtOnce"/>
      <p:bldP spid="2580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9788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smtClean="0"/>
              <a:t>テーマ</a:t>
            </a:r>
          </a:p>
          <a:p>
            <a:pPr algn="ctr" eaLnBrk="1" hangingPunct="1">
              <a:buFontTx/>
              <a:buNone/>
            </a:pPr>
            <a:r>
              <a:rPr lang="ja-JP" altLang="en-US" sz="4800" smtClean="0">
                <a:solidFill>
                  <a:srgbClr val="FF0000"/>
                </a:solidFill>
              </a:rPr>
              <a:t>「地域の活力を取り戻すために」</a:t>
            </a:r>
          </a:p>
          <a:p>
            <a:pPr eaLnBrk="1" hangingPunct="1">
              <a:buFontTx/>
              <a:buNone/>
            </a:pPr>
            <a:endParaRPr lang="ja-JP" altLang="en-US" sz="4000" smtClean="0"/>
          </a:p>
          <a:p>
            <a:pPr eaLnBrk="1" hangingPunct="1">
              <a:buFontTx/>
              <a:buNone/>
            </a:pPr>
            <a:endParaRPr lang="ja-JP" altLang="en-US" sz="4000" smtClean="0"/>
          </a:p>
          <a:p>
            <a:pPr eaLnBrk="1" hangingPunct="1">
              <a:buFontTx/>
              <a:buNone/>
            </a:pPr>
            <a:r>
              <a:rPr lang="ja-JP" altLang="en-US" sz="4000" smtClean="0"/>
              <a:t>　　　　　　</a:t>
            </a:r>
            <a:r>
              <a:rPr lang="ja-JP" altLang="en-US" sz="4800" smtClean="0"/>
              <a:t>活力とはなに？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419475" y="3068638"/>
            <a:ext cx="1871663" cy="1223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第</a:t>
            </a:r>
            <a:r>
              <a:rPr lang="en-US" altLang="ja-JP" sz="4000" smtClean="0"/>
              <a:t>3</a:t>
            </a:r>
            <a:r>
              <a:rPr lang="ja-JP" altLang="en-US" sz="4000" smtClean="0"/>
              <a:t>の柱　共に活動する機会の不足 </a:t>
            </a:r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09550" y="1916113"/>
          <a:ext cx="3562350" cy="3413125"/>
        </p:xfrm>
        <a:graphic>
          <a:graphicData uri="http://schemas.openxmlformats.org/presentationml/2006/ole">
            <p:oleObj spid="_x0000_s6146" name="グラフ" r:id="rId4" imgW="2943149" imgH="2819487" progId="Excel.Sheet.8">
              <p:embed/>
            </p:oleObj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68875" y="1844675"/>
          <a:ext cx="3686175" cy="3487738"/>
        </p:xfrm>
        <a:graphic>
          <a:graphicData uri="http://schemas.openxmlformats.org/presentationml/2006/ole">
            <p:oleObj spid="_x0000_s6147" name="グラフ" r:id="rId5" imgW="3181415" imgH="3010031" progId="Excel.Sheet.8">
              <p:embed/>
            </p:oleObj>
          </a:graphicData>
        </a:graphic>
      </p:graphicFrame>
      <p:sp>
        <p:nvSpPr>
          <p:cNvPr id="260101" name="Line 5"/>
          <p:cNvSpPr>
            <a:spLocks noChangeShapeType="1"/>
          </p:cNvSpPr>
          <p:nvPr/>
        </p:nvSpPr>
        <p:spPr bwMode="auto">
          <a:xfrm flipV="1">
            <a:off x="1692275" y="1916113"/>
            <a:ext cx="3311525" cy="10810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0102" name="Line 6"/>
          <p:cNvSpPr>
            <a:spLocks noChangeShapeType="1"/>
          </p:cNvSpPr>
          <p:nvPr/>
        </p:nvSpPr>
        <p:spPr bwMode="auto">
          <a:xfrm flipV="1">
            <a:off x="1692275" y="2997200"/>
            <a:ext cx="0" cy="86360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>
            <a:off x="1692275" y="3860800"/>
            <a:ext cx="792163" cy="576263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2411413" y="4437063"/>
            <a:ext cx="2592387" cy="7921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0105" name="Oval 9"/>
          <p:cNvSpPr>
            <a:spLocks noChangeArrowheads="1"/>
          </p:cNvSpPr>
          <p:nvPr/>
        </p:nvSpPr>
        <p:spPr bwMode="auto">
          <a:xfrm>
            <a:off x="5003800" y="3357563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5219700" y="4581525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0107" name="AutoShape 11"/>
          <p:cNvSpPr>
            <a:spLocks noChangeArrowheads="1"/>
          </p:cNvSpPr>
          <p:nvPr/>
        </p:nvSpPr>
        <p:spPr bwMode="auto">
          <a:xfrm>
            <a:off x="2268538" y="5561013"/>
            <a:ext cx="7056437" cy="1296987"/>
          </a:xfrm>
          <a:prstGeom prst="cloudCallout">
            <a:avLst>
              <a:gd name="adj1" fmla="val -25884"/>
              <a:gd name="adj2" fmla="val -682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ja-JP" altLang="en-US" sz="2400" b="1">
                <a:solidFill>
                  <a:srgbClr val="F42502"/>
                </a:solidFill>
              </a:rPr>
              <a:t>つながり</a:t>
            </a:r>
            <a:r>
              <a:rPr lang="ja-JP" altLang="en-US" sz="2400" b="1"/>
              <a:t>を</a:t>
            </a:r>
          </a:p>
          <a:p>
            <a:pPr algn="ctr"/>
            <a:r>
              <a:rPr lang="ja-JP" altLang="en-US" sz="2400" b="1"/>
              <a:t>より</a:t>
            </a:r>
            <a:r>
              <a:rPr lang="ja-JP" altLang="en-US" sz="2400" b="1">
                <a:solidFill>
                  <a:srgbClr val="F42502"/>
                </a:solidFill>
              </a:rPr>
              <a:t>希薄</a:t>
            </a:r>
            <a:r>
              <a:rPr lang="ja-JP" altLang="en-US" sz="2400" b="1"/>
              <a:t>にさせていると考えられる</a:t>
            </a:r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1331913" y="5013325"/>
            <a:ext cx="2089150" cy="1439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ない</a:t>
            </a:r>
          </a:p>
          <a:p>
            <a:pPr algn="ctr"/>
            <a:r>
              <a:rPr lang="ja-JP" altLang="en-US" sz="4800">
                <a:solidFill>
                  <a:srgbClr val="FF3300"/>
                </a:solidFill>
              </a:rPr>
              <a:t>６５％</a:t>
            </a:r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 flipH="1" flipV="1">
            <a:off x="900113" y="4508500"/>
            <a:ext cx="431800" cy="504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395288" y="1268413"/>
            <a:ext cx="583247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/>
              <a:t>     </a:t>
            </a:r>
            <a:r>
              <a:rPr lang="ja-JP" altLang="en-US" sz="3200"/>
              <a:t>「衰退している」</a:t>
            </a:r>
          </a:p>
          <a:p>
            <a:pPr>
              <a:spcBef>
                <a:spcPct val="50000"/>
              </a:spcBef>
            </a:pPr>
            <a:r>
              <a:rPr lang="ja-JP" altLang="en-US" sz="3200"/>
              <a:t>　　　     </a:t>
            </a:r>
            <a:r>
              <a:rPr lang="en-US" altLang="ja-JP" sz="3600" b="1">
                <a:solidFill>
                  <a:srgbClr val="F42502"/>
                </a:solidFill>
              </a:rPr>
              <a:t>29</a:t>
            </a:r>
            <a:r>
              <a:rPr lang="ja-JP" altLang="en-US" sz="3600" b="1">
                <a:solidFill>
                  <a:srgbClr val="F42502"/>
                </a:solidFill>
              </a:rPr>
              <a:t>％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3200"/>
              <a:t>　　　　    ＋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3200"/>
              <a:t>「非常に衰退している」</a:t>
            </a:r>
          </a:p>
          <a:p>
            <a:pPr>
              <a:spcBef>
                <a:spcPct val="50000"/>
              </a:spcBef>
            </a:pPr>
            <a:r>
              <a:rPr lang="ja-JP" altLang="en-US" sz="3200"/>
              <a:t>　　　      </a:t>
            </a:r>
            <a:r>
              <a:rPr lang="en-US" altLang="ja-JP" sz="3600" b="1">
                <a:solidFill>
                  <a:srgbClr val="F42502"/>
                </a:solidFill>
              </a:rPr>
              <a:t>29</a:t>
            </a:r>
            <a:r>
              <a:rPr lang="ja-JP" altLang="en-US" sz="3600" b="1">
                <a:solidFill>
                  <a:srgbClr val="F42502"/>
                </a:solidFill>
              </a:rPr>
              <a:t>％</a:t>
            </a:r>
            <a:endParaRPr lang="ja-JP" altLang="en-US" sz="3600">
              <a:solidFill>
                <a:srgbClr val="FF3300"/>
              </a:solidFill>
            </a:endParaRPr>
          </a:p>
        </p:txBody>
      </p:sp>
      <p:sp>
        <p:nvSpPr>
          <p:cNvPr id="260111" name="Oval 15"/>
          <p:cNvSpPr>
            <a:spLocks noChangeArrowheads="1"/>
          </p:cNvSpPr>
          <p:nvPr/>
        </p:nvSpPr>
        <p:spPr bwMode="auto">
          <a:xfrm>
            <a:off x="684213" y="4652963"/>
            <a:ext cx="2808287" cy="1584325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7200">
                <a:solidFill>
                  <a:srgbClr val="F42502"/>
                </a:solidFill>
              </a:rPr>
              <a:t>58</a:t>
            </a:r>
            <a:r>
              <a:rPr lang="ja-JP" altLang="en-US" sz="7200">
                <a:solidFill>
                  <a:srgbClr val="F42502"/>
                </a:solidFill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35035 -0.262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1536E-6 L -0.31892 -0.0839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4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0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0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0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0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0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0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0099" grpId="0"/>
      <p:bldOleChart spid="260100" grpId="0"/>
      <p:bldP spid="260101" grpId="0" animBg="1"/>
      <p:bldP spid="260101" grpId="1" animBg="1"/>
      <p:bldP spid="260102" grpId="0" animBg="1"/>
      <p:bldP spid="260102" grpId="1" animBg="1"/>
      <p:bldP spid="260103" grpId="0" animBg="1"/>
      <p:bldP spid="260103" grpId="1" animBg="1"/>
      <p:bldP spid="260104" grpId="0" animBg="1"/>
      <p:bldP spid="260104" grpId="1" animBg="1"/>
      <p:bldP spid="260105" grpId="0" animBg="1"/>
      <p:bldP spid="260105" grpId="1" animBg="1"/>
      <p:bldP spid="260105" grpId="2" animBg="1"/>
      <p:bldP spid="260106" grpId="0" animBg="1"/>
      <p:bldP spid="260106" grpId="1" animBg="1"/>
      <p:bldP spid="260106" grpId="2" animBg="1"/>
      <p:bldP spid="260107" grpId="0" animBg="1"/>
      <p:bldP spid="260108" grpId="0" animBg="1"/>
      <p:bldP spid="260108" grpId="1" animBg="1"/>
      <p:bldP spid="260109" grpId="0" animBg="1"/>
      <p:bldP spid="260109" grpId="1" animBg="1"/>
      <p:bldP spid="260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98750" y="4652963"/>
            <a:ext cx="3673475" cy="863600"/>
            <a:chOff x="1700" y="2931"/>
            <a:chExt cx="2314" cy="544"/>
          </a:xfrm>
        </p:grpSpPr>
        <p:sp>
          <p:nvSpPr>
            <p:cNvPr id="26639" name="AutoShape 3"/>
            <p:cNvSpPr>
              <a:spLocks noChangeArrowheads="1"/>
            </p:cNvSpPr>
            <p:nvPr/>
          </p:nvSpPr>
          <p:spPr bwMode="auto">
            <a:xfrm>
              <a:off x="1700" y="2931"/>
              <a:ext cx="545" cy="499"/>
            </a:xfrm>
            <a:prstGeom prst="rightArrow">
              <a:avLst>
                <a:gd name="adj1" fmla="val 50000"/>
                <a:gd name="adj2" fmla="val 27305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0" name="AutoShape 4"/>
            <p:cNvSpPr>
              <a:spLocks noChangeArrowheads="1"/>
            </p:cNvSpPr>
            <p:nvPr/>
          </p:nvSpPr>
          <p:spPr bwMode="auto">
            <a:xfrm>
              <a:off x="3470" y="2931"/>
              <a:ext cx="544" cy="54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244743" name="AutoShape 7"/>
          <p:cNvSpPr>
            <a:spLocks noChangeArrowheads="1"/>
          </p:cNvSpPr>
          <p:nvPr/>
        </p:nvSpPr>
        <p:spPr bwMode="auto">
          <a:xfrm>
            <a:off x="755650" y="2924175"/>
            <a:ext cx="1944688" cy="3527425"/>
          </a:xfrm>
          <a:prstGeom prst="can">
            <a:avLst>
              <a:gd name="adj" fmla="val 3698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4800"/>
              <a:t>担い手</a:t>
            </a:r>
          </a:p>
        </p:txBody>
      </p:sp>
      <p:sp>
        <p:nvSpPr>
          <p:cNvPr id="244744" name="AutoShape 8"/>
          <p:cNvSpPr>
            <a:spLocks noChangeArrowheads="1"/>
          </p:cNvSpPr>
          <p:nvPr/>
        </p:nvSpPr>
        <p:spPr bwMode="auto">
          <a:xfrm>
            <a:off x="6372225" y="2997200"/>
            <a:ext cx="1944688" cy="3527425"/>
          </a:xfrm>
          <a:prstGeom prst="can">
            <a:avLst>
              <a:gd name="adj" fmla="val 40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4800"/>
              <a:t>　働き手</a:t>
            </a:r>
          </a:p>
        </p:txBody>
      </p:sp>
      <p:sp>
        <p:nvSpPr>
          <p:cNvPr id="244745" name="AutoShape 9"/>
          <p:cNvSpPr>
            <a:spLocks noChangeArrowheads="1"/>
          </p:cNvSpPr>
          <p:nvPr/>
        </p:nvSpPr>
        <p:spPr bwMode="auto">
          <a:xfrm>
            <a:off x="3563938" y="2997200"/>
            <a:ext cx="1944687" cy="3527425"/>
          </a:xfrm>
          <a:prstGeom prst="can">
            <a:avLst>
              <a:gd name="adj" fmla="val 3747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3200"/>
              <a:t>共に活動する</a:t>
            </a:r>
          </a:p>
          <a:p>
            <a:pPr algn="ctr"/>
            <a:r>
              <a:rPr lang="ja-JP" altLang="en-US" sz="3200"/>
              <a:t>機会</a:t>
            </a:r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>
            <a:off x="395288" y="1916113"/>
            <a:ext cx="8497887" cy="1873250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800"/>
              <a:t>人と人とのつながりを深める</a:t>
            </a:r>
          </a:p>
        </p:txBody>
      </p:sp>
      <p:sp>
        <p:nvSpPr>
          <p:cNvPr id="244747" name="AutoShape 11"/>
          <p:cNvSpPr>
            <a:spLocks noChangeArrowheads="1"/>
          </p:cNvSpPr>
          <p:nvPr/>
        </p:nvSpPr>
        <p:spPr bwMode="auto">
          <a:xfrm>
            <a:off x="395288" y="404813"/>
            <a:ext cx="8497887" cy="19446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/>
              <a:t>生まれる活力（協同の力）も高まる</a:t>
            </a:r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7667625" y="3933825"/>
            <a:ext cx="503238" cy="20161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2400"/>
              <a:t>さらに高齢化</a:t>
            </a:r>
          </a:p>
        </p:txBody>
      </p:sp>
      <p:pic>
        <p:nvPicPr>
          <p:cNvPr id="24474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365625"/>
            <a:ext cx="1625600" cy="172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447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076700"/>
            <a:ext cx="141128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51" name="Picture 15" descr="困った老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292600"/>
            <a:ext cx="1171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5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933825"/>
            <a:ext cx="15303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2998E-6 C -0.06597 0.01411 -0.11493 0.0488 -0.11493 0.07679 C -0.11493 0.10224 -0.06701 0.12121 -0.00295 0.12121 C 0.06094 0.12121 0.11493 0.10224 0.11493 0.07679 C 0.11493 0.0488 0.05903 0.04186 -0.00503 0.0606 C -0.06805 0.08165 -0.11493 0.11635 -0.11493 0.14179 C -0.11493 0.1677 -0.06597 0.18875 -0.00295 0.18875 C 0.06094 0.18875 0.11493 0.1677 0.11493 0.14179 C 0.11493 0.11635 0.05903 0.10941 -0.00399 0.12815 C -0.06805 0.14665 -0.11493 0.18158 -0.11493 0.20749 C -0.11493 0.23525 -0.06597 0.2563 -0.00208 0.2563 C 0.06094 0.2563 0.11493 0.23525 0.11493 0.20749 C 0.11493 0.1839 0.05903 0.17696 -0.00399 0.19315 C -0.06701 0.21189 -0.11493 0.24913 -0.11493 0.27504 C -0.11493 0.30048 -0.06493 0.32153 -0.00208 0.32153 C 0.06302 0.32153 0.11493 0.30048 0.11493 0.27504 C 0.11493 0.24913 0.06007 0.24219 -0.00295 0.26069 C -0.06597 0.27943 -0.11493 0.31459 -0.11493 0.34004 C -0.11493 0.36803 -0.06493 0.38653 -0.00104 0.38653 C 0.06302 0.38653 0.11493 0.36548 0.11493 0.34004 C 0.11493 0.31459 0.06007 0.30719 -0.00295 0.32593 C -0.06597 0.34443 -0.11493 0.38214 -0.11493 0.40527 C -0.11493 0.43118 -0.06406 0.45176 -0.00104 0.45176 C 0.06302 0.45176 0.11493 0.43118 0.11493 0.40527 C 0.11493 0.38214 0.06094 0.37473 -0.00295 0.39139 C -0.06597 0.41013 -0.11493 0.44714 -0.11493 0.47281 C -0.11493 0.49618 -0.06406 0.51931 -2.5E-6 0.51931 C 0.06407 0.51931 0.11493 0.49872 0.11493 0.47281 C 0.11493 0.44714 0.06094 0.44043 -0.00208 0.45894 C -0.06493 0.47767 -0.11597 0.51237 -0.11493 0.53828 C -0.11406 0.56372 -0.06406 0.58246 -2.5E-6 0.58246 C 0.06407 0.58246 0.11493 0.56141 0.11493 0.53573 C 0.11493 0.51237 0.06302 0.50543 -2.5E-6 0.52648 " pathEditMode="relative" rAng="0" ptsTypes="fffffffffffffffffffffffffffffffff">
                                      <p:cBhvr>
                                        <p:cTn id="63" dur="20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77 C -0.06597 0.01619 -0.11493 0.0495 -0.11493 0.0761 C -0.11493 0.10039 -0.06701 0.11843 -0.00295 0.11843 C 0.06094 0.11843 0.11493 0.10039 0.11493 0.0761 C 0.11493 0.0495 0.05903 0.04279 -0.00503 0.0606 C -0.06805 0.08073 -0.11493 0.11381 -0.11493 0.1381 C -0.11493 0.16285 -0.06597 0.18297 -0.00295 0.18297 C 0.06094 0.18297 0.11493 0.16285 0.11493 0.1381 C 0.11493 0.11381 0.05903 0.10733 -0.00399 0.12514 C -0.06805 0.14295 -0.11493 0.17603 -0.11493 0.20078 C -0.11493 0.22739 -0.06597 0.24751 -0.00208 0.24751 C 0.06094 0.24751 0.11493 0.22739 0.11493 0.20078 C 0.11493 0.17835 0.05903 0.17187 -0.00399 0.18714 C -0.06701 0.20495 -0.11493 0.24057 -0.11493 0.26532 C -0.11493 0.28961 -0.06493 0.30974 -0.00208 0.30974 C 0.06302 0.30974 0.11493 0.28961 0.11493 0.26532 C 0.11493 0.24057 0.06007 0.23386 -0.00295 0.25167 C -0.06597 0.26949 -0.11493 0.30303 -0.11493 0.32755 C -0.11493 0.35415 -0.06493 0.37173 -0.00104 0.37173 C 0.06302 0.37173 0.11493 0.35184 0.11493 0.32755 C 0.11493 0.30303 0.06007 0.29609 -0.00295 0.3139 C -0.06597 0.33171 -0.11493 0.36757 -0.11493 0.38954 C -0.11493 0.41429 -0.06406 0.43396 -0.00104 0.43396 C 0.06302 0.43396 0.11493 0.41429 0.11493 0.38954 C 0.11493 0.36757 0.06094 0.36063 -0.00295 0.37659 C -0.06597 0.39417 -0.11493 0.42979 -0.11493 0.45408 C -0.11493 0.47652 -0.06406 0.49849 -2.5E-6 0.49849 C 0.06407 0.49849 0.11493 0.47883 0.11493 0.45408 C 0.11493 0.42979 0.06094 0.42331 -0.00208 0.4409 C -0.06493 0.45871 -0.11597 0.49202 -0.11493 0.51677 C -0.11406 0.54106 -0.06406 0.55887 -2.5E-6 0.55887 C 0.06407 0.55887 0.11493 0.53874 0.11493 0.51446 C 0.11493 0.49202 0.06302 0.48531 -2.5E-6 0.50543 " pathEditMode="relative" rAng="0" ptsTypes="fffffffffffffffffffffffffffffffff">
                                      <p:cBhvr>
                                        <p:cTn id="65" dur="2000" fill="hold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7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77 C -0.06597 0.01619 -0.11493 0.0495 -0.11493 0.0761 C -0.11493 0.10039 -0.06701 0.11843 -0.00295 0.11843 C 0.06094 0.11843 0.11493 0.10039 0.11493 0.0761 C 0.11493 0.0495 0.05903 0.04279 -0.00503 0.0606 C -0.06805 0.08073 -0.11493 0.11381 -0.11493 0.1381 C -0.11493 0.16285 -0.06597 0.18297 -0.00295 0.18297 C 0.06094 0.18297 0.11493 0.16285 0.11493 0.1381 C 0.11493 0.11381 0.05903 0.10733 -0.00399 0.12514 C -0.06805 0.14295 -0.11493 0.17603 -0.11493 0.20078 C -0.11493 0.22739 -0.06597 0.24751 -0.00208 0.24751 C 0.06094 0.24751 0.11493 0.22739 0.11493 0.20078 C 0.11493 0.17835 0.05903 0.17187 -0.00399 0.18714 C -0.06701 0.20495 -0.11493 0.24057 -0.11493 0.26532 C -0.11493 0.28961 -0.06493 0.30974 -0.00208 0.30974 C 0.06302 0.30974 0.11493 0.28961 0.11493 0.26532 C 0.11493 0.24057 0.06007 0.23386 -0.00295 0.25167 C -0.06597 0.26949 -0.11493 0.30303 -0.11493 0.32755 C -0.11493 0.35415 -0.06493 0.37173 -0.00104 0.37173 C 0.06302 0.37173 0.11493 0.35184 0.11493 0.32755 C 0.11493 0.30303 0.06007 0.29609 -0.00295 0.3139 C -0.06597 0.33171 -0.11493 0.36757 -0.11493 0.38954 C -0.11493 0.41429 -0.06406 0.43396 -0.00104 0.43396 C 0.06302 0.43396 0.11493 0.41429 0.11493 0.38954 C 0.11493 0.36757 0.06094 0.36063 -0.00295 0.37659 C -0.06597 0.39417 -0.11493 0.42979 -0.11493 0.45408 C -0.11493 0.47652 -0.06406 0.49849 -2.5E-6 0.49849 C 0.06407 0.49849 0.11493 0.47883 0.11493 0.45408 C 0.11493 0.42979 0.06094 0.42331 -0.00208 0.4409 C -0.06493 0.45871 -0.11597 0.49202 -0.11493 0.51677 C -0.11406 0.54106 -0.06406 0.55887 -2.5E-6 0.55887 C 0.06407 0.55887 0.11493 0.53874 0.11493 0.51446 C 0.11493 0.49202 0.06302 0.48531 -2.5E-6 0.50543 " pathEditMode="relative" rAng="0" ptsTypes="fffffffffffffffffffffffffffffffff">
                                      <p:cBhvr>
                                        <p:cTn id="67" dur="2000" fill="hold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7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588 L -2.5E-6 0.00277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588 L -2.5E-6 0.00277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1 L -2.5E-6 3.8885E-6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447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44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447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 animBg="1"/>
      <p:bldP spid="244743" grpId="1" animBg="1"/>
      <p:bldP spid="244743" grpId="2" animBg="1"/>
      <p:bldP spid="244743" grpId="3" animBg="1"/>
      <p:bldP spid="244744" grpId="0" animBg="1"/>
      <p:bldP spid="244744" grpId="1" animBg="1"/>
      <p:bldP spid="244744" grpId="2" animBg="1"/>
      <p:bldP spid="244744" grpId="3" animBg="1"/>
      <p:bldP spid="244745" grpId="0" animBg="1"/>
      <p:bldP spid="244745" grpId="1" animBg="1"/>
      <p:bldP spid="244745" grpId="2" animBg="1"/>
      <p:bldP spid="244746" grpId="0" build="allAtOnce" animBg="1"/>
      <p:bldP spid="244746" grpId="1" build="allAtOnce" animBg="1"/>
      <p:bldP spid="244746" grpId="2" build="allAtOnce" animBg="1"/>
      <p:bldP spid="244746" grpId="3" build="allAtOnce" animBg="1"/>
      <p:bldP spid="244746" grpId="4" build="allAtOnce" animBg="1"/>
      <p:bldP spid="244747" grpId="0" animBg="1"/>
      <p:bldP spid="244747" grpId="1" animBg="1"/>
      <p:bldP spid="244747" grpId="2" animBg="1"/>
      <p:bldP spid="244747" grpId="3" animBg="1"/>
      <p:bldP spid="244748" grpId="0" animBg="1"/>
      <p:bldP spid="2447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2205038"/>
            <a:ext cx="91440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5000" b="1"/>
              <a:t>解決策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1258888" y="981075"/>
            <a:ext cx="7129462" cy="2881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高齢者ばかりが入居</a:t>
            </a:r>
          </a:p>
          <a:p>
            <a:pPr algn="ctr"/>
            <a:r>
              <a:rPr lang="ja-JP" altLang="en-US" sz="3600"/>
              <a:t>団地のコミュニティが崩壊</a:t>
            </a:r>
          </a:p>
          <a:p>
            <a:pPr algn="ctr"/>
            <a:endParaRPr lang="ja-JP" altLang="en-US" sz="1400"/>
          </a:p>
          <a:p>
            <a:pPr algn="ctr"/>
            <a:r>
              <a:rPr lang="ja-JP" altLang="en-US" sz="6000">
                <a:solidFill>
                  <a:srgbClr val="FF0000"/>
                </a:solidFill>
              </a:rPr>
              <a:t>「姥捨山」</a:t>
            </a:r>
            <a:endParaRPr lang="ja-JP" altLang="en-US" sz="3600">
              <a:solidFill>
                <a:srgbClr val="FF0000"/>
              </a:solidFill>
            </a:endParaRPr>
          </a:p>
          <a:p>
            <a:pPr algn="ctr"/>
            <a:endParaRPr lang="en-US" altLang="ja-JP" sz="3600">
              <a:solidFill>
                <a:srgbClr val="FF3300"/>
              </a:solidFill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042988" y="4437063"/>
            <a:ext cx="75612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>
                <a:solidFill>
                  <a:srgbClr val="FF3300"/>
                </a:solidFill>
              </a:rPr>
              <a:t>小手先の策</a:t>
            </a:r>
            <a:r>
              <a:rPr lang="ja-JP" altLang="en-US" sz="3200"/>
              <a:t>ではなく</a:t>
            </a:r>
            <a:endParaRPr lang="ja-JP" altLang="en-US" sz="2800"/>
          </a:p>
          <a:p>
            <a:pPr algn="ctr">
              <a:spcBef>
                <a:spcPct val="50000"/>
              </a:spcBef>
            </a:pPr>
            <a:r>
              <a:rPr lang="ja-JP" altLang="en-US" sz="4000" b="1">
                <a:solidFill>
                  <a:srgbClr val="FF0000"/>
                </a:solidFill>
              </a:rPr>
              <a:t>大胆な提案</a:t>
            </a:r>
            <a:r>
              <a:rPr lang="ja-JP" altLang="en-US" sz="3600" b="1"/>
              <a:t>をしなければ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4000" b="1"/>
              <a:t>団地再生は不可能！！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3708400" y="3933825"/>
            <a:ext cx="19431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619250" y="333375"/>
            <a:ext cx="67691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/>
              <a:t>現行制度の枠内では持続性に限界がある</a:t>
            </a:r>
          </a:p>
          <a:p>
            <a:pPr>
              <a:spcBef>
                <a:spcPct val="50000"/>
              </a:spcBef>
            </a:pPr>
            <a:endParaRPr lang="en-US" altLang="ja-JP" sz="2400" b="1"/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0" y="3068638"/>
            <a:ext cx="2700338" cy="1873250"/>
          </a:xfrm>
          <a:prstGeom prst="wedgeRoundRectCallout">
            <a:avLst>
              <a:gd name="adj1" fmla="val 63815"/>
              <a:gd name="adj2" fmla="val 6694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400" b="1">
                <a:solidFill>
                  <a:srgbClr val="FF3300"/>
                </a:solidFill>
              </a:rPr>
              <a:t>団地の建て替え中心では</a:t>
            </a:r>
          </a:p>
          <a:p>
            <a:pPr algn="ctr"/>
            <a:r>
              <a:rPr lang="ja-JP" altLang="en-US" sz="2400" b="1">
                <a:solidFill>
                  <a:srgbClr val="FF3300"/>
                </a:solidFill>
              </a:rPr>
              <a:t>地方行政の財政難を考えると困難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/>
      <p:bldP spid="819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82804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dirty="0"/>
              <a:t>１～３年目</a:t>
            </a:r>
            <a:r>
              <a:rPr lang="ja-JP" altLang="en-US" sz="2400" dirty="0"/>
              <a:t>　国会で</a:t>
            </a:r>
            <a:r>
              <a:rPr lang="ja-JP" altLang="en-US" sz="2400" dirty="0">
                <a:solidFill>
                  <a:srgbClr val="FF0000"/>
                </a:solidFill>
              </a:rPr>
              <a:t>法を改正　　　　　</a:t>
            </a:r>
            <a:r>
              <a:rPr lang="ja-JP" altLang="en-US" sz="2400" dirty="0"/>
              <a:t>が団地に入る</a:t>
            </a:r>
          </a:p>
          <a:p>
            <a:pPr>
              <a:spcBef>
                <a:spcPct val="50000"/>
              </a:spcBef>
            </a:pPr>
            <a:endParaRPr lang="ja-JP" altLang="en-US" sz="900" dirty="0"/>
          </a:p>
          <a:p>
            <a:pPr>
              <a:spcBef>
                <a:spcPct val="50000"/>
              </a:spcBef>
            </a:pPr>
            <a:r>
              <a:rPr lang="en-US" altLang="ja-JP" sz="2400" b="1" dirty="0"/>
              <a:t>4</a:t>
            </a:r>
            <a:r>
              <a:rPr lang="ja-JP" altLang="en-US" sz="2400" b="1" dirty="0"/>
              <a:t>年目</a:t>
            </a:r>
            <a:r>
              <a:rPr lang="ja-JP" altLang="en-US" sz="2400" dirty="0"/>
              <a:t>　　　 北九州市が条例を改正し、</a:t>
            </a:r>
          </a:p>
          <a:p>
            <a:pPr>
              <a:spcBef>
                <a:spcPct val="50000"/>
              </a:spcBef>
            </a:pPr>
            <a:r>
              <a:rPr lang="ja-JP" altLang="en-US" sz="2400" dirty="0"/>
              <a:t>　　　　　　　 </a:t>
            </a:r>
            <a:r>
              <a:rPr lang="ja-JP" altLang="en-US" sz="2400" dirty="0">
                <a:solidFill>
                  <a:srgbClr val="FF3300"/>
                </a:solidFill>
              </a:rPr>
              <a:t>制度を作るための準備期間</a:t>
            </a:r>
          </a:p>
          <a:p>
            <a:pPr>
              <a:spcBef>
                <a:spcPct val="50000"/>
              </a:spcBef>
            </a:pPr>
            <a:endParaRPr lang="ja-JP" altLang="en-US" sz="900" dirty="0"/>
          </a:p>
          <a:p>
            <a:pPr>
              <a:spcBef>
                <a:spcPct val="50000"/>
              </a:spcBef>
            </a:pPr>
            <a:r>
              <a:rPr lang="en-US" altLang="ja-JP" sz="2400" b="1" dirty="0"/>
              <a:t>5</a:t>
            </a:r>
            <a:r>
              <a:rPr lang="ja-JP" altLang="en-US" sz="2400" b="1" dirty="0"/>
              <a:t>年目</a:t>
            </a:r>
            <a:r>
              <a:rPr lang="ja-JP" altLang="en-US" sz="2400" dirty="0"/>
              <a:t>　　　 </a:t>
            </a:r>
            <a:r>
              <a:rPr lang="ja-JP" altLang="en-US" sz="2400" dirty="0">
                <a:solidFill>
                  <a:srgbClr val="FF3300"/>
                </a:solidFill>
              </a:rPr>
              <a:t>        　 の入居開始</a:t>
            </a:r>
          </a:p>
          <a:p>
            <a:pPr>
              <a:spcBef>
                <a:spcPct val="50000"/>
              </a:spcBef>
            </a:pPr>
            <a:r>
              <a:rPr lang="ja-JP" altLang="en-US" sz="2400" dirty="0"/>
              <a:t>　　　　　　　 学生側・</a:t>
            </a:r>
            <a:r>
              <a:rPr lang="en-US" altLang="ja-JP" sz="2400" dirty="0"/>
              <a:t>NPO</a:t>
            </a:r>
            <a:r>
              <a:rPr lang="ja-JP" altLang="en-US" sz="2400" dirty="0"/>
              <a:t>等側・団地側・制度運用側</a:t>
            </a:r>
          </a:p>
          <a:p>
            <a:pPr>
              <a:spcBef>
                <a:spcPct val="50000"/>
              </a:spcBef>
            </a:pPr>
            <a:r>
              <a:rPr lang="ja-JP" altLang="en-US" sz="2400" dirty="0"/>
              <a:t>　　　　　　　 それぞれ</a:t>
            </a:r>
            <a:r>
              <a:rPr lang="ja-JP" altLang="en-US" sz="2400" dirty="0">
                <a:solidFill>
                  <a:srgbClr val="FF3300"/>
                </a:solidFill>
              </a:rPr>
              <a:t>発生したエラーを修正</a:t>
            </a:r>
          </a:p>
          <a:p>
            <a:pPr>
              <a:spcBef>
                <a:spcPct val="50000"/>
              </a:spcBef>
            </a:pPr>
            <a:endParaRPr lang="ja-JP" altLang="en-US" sz="900" dirty="0"/>
          </a:p>
          <a:p>
            <a:pPr>
              <a:spcBef>
                <a:spcPct val="50000"/>
              </a:spcBef>
            </a:pPr>
            <a:r>
              <a:rPr lang="en-US" altLang="ja-JP" sz="2400" b="1" dirty="0"/>
              <a:t>6</a:t>
            </a:r>
            <a:r>
              <a:rPr lang="ja-JP" altLang="en-US" sz="2400" b="1" dirty="0"/>
              <a:t>年目</a:t>
            </a:r>
            <a:r>
              <a:rPr lang="ja-JP" altLang="en-US" sz="2400" dirty="0"/>
              <a:t>　　　 拡大期</a:t>
            </a:r>
          </a:p>
          <a:p>
            <a:pPr>
              <a:spcBef>
                <a:spcPct val="50000"/>
              </a:spcBef>
            </a:pPr>
            <a:r>
              <a:rPr lang="ja-JP" altLang="en-US" sz="2400" dirty="0"/>
              <a:t>　　　　　　　 </a:t>
            </a:r>
            <a:r>
              <a:rPr lang="en-US" altLang="ja-JP" sz="2400" dirty="0"/>
              <a:t>NPO</a:t>
            </a:r>
            <a:r>
              <a:rPr lang="ja-JP" altLang="en-US" sz="2400" dirty="0"/>
              <a:t>等を通して</a:t>
            </a:r>
            <a:r>
              <a:rPr lang="ja-JP" altLang="en-US" sz="2400" dirty="0">
                <a:solidFill>
                  <a:srgbClr val="FF3300"/>
                </a:solidFill>
              </a:rPr>
              <a:t>団地を地域へ</a:t>
            </a:r>
          </a:p>
          <a:p>
            <a:pPr>
              <a:spcBef>
                <a:spcPct val="50000"/>
              </a:spcBef>
            </a:pPr>
            <a:r>
              <a:rPr lang="ja-JP" altLang="en-US" sz="2400" dirty="0"/>
              <a:t>　　　　　　　 取り組みを他の</a:t>
            </a:r>
            <a:r>
              <a:rPr lang="ja-JP" altLang="en-US" sz="2400" dirty="0">
                <a:solidFill>
                  <a:srgbClr val="FF3300"/>
                </a:solidFill>
              </a:rPr>
              <a:t>団地にも波及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732588" y="1168400"/>
            <a:ext cx="935037" cy="5689600"/>
          </a:xfrm>
          <a:prstGeom prst="downArrow">
            <a:avLst>
              <a:gd name="adj1" fmla="val 50000"/>
              <a:gd name="adj2" fmla="val 1521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435850" y="1052513"/>
            <a:ext cx="17081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/>
              <a:t>学生サークルが地域貢献</a:t>
            </a:r>
          </a:p>
          <a:p>
            <a:pPr>
              <a:spcBef>
                <a:spcPct val="50000"/>
              </a:spcBef>
            </a:pPr>
            <a:r>
              <a:rPr lang="ja-JP" altLang="en-US" sz="4000"/>
              <a:t>ＮＰＯが団地に入る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2804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800"/>
              <a:t>永黒団地活力再生６ヶ年計画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403350" y="3068638"/>
            <a:ext cx="2016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rgbClr val="F42502"/>
                </a:solidFill>
              </a:rPr>
              <a:t>　　大学生　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2555875" y="4652963"/>
            <a:ext cx="53276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800"/>
              <a:t>外部から供給</a:t>
            </a:r>
          </a:p>
        </p:txBody>
      </p:sp>
      <p:pic>
        <p:nvPicPr>
          <p:cNvPr id="83984" name="Picture 16" descr="若い男性03st-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3"/>
            <a:ext cx="1304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5" name="Picture 17" descr="若い女性01st-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508500"/>
            <a:ext cx="1208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4140200" y="1052513"/>
            <a:ext cx="1152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rgbClr val="F42502"/>
                </a:solidFill>
              </a:rPr>
              <a:t>ＮＰＯ</a:t>
            </a:r>
          </a:p>
        </p:txBody>
      </p:sp>
      <p:pic>
        <p:nvPicPr>
          <p:cNvPr id="83987" name="Picture 19" descr="aki_029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221163"/>
            <a:ext cx="17002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8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1.21387E-6 L 0.03941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80000" y="48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4652 0.28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83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83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83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83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839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build="allAtOnce"/>
      <p:bldP spid="83975" grpId="0" animBg="1"/>
      <p:bldP spid="83976" grpId="0"/>
      <p:bldP spid="83981" grpId="0"/>
      <p:bldP spid="83981" grpId="1"/>
      <p:bldP spid="83982" grpId="0"/>
      <p:bldP spid="8398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永黒遠景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永黒団地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95288" y="1341438"/>
            <a:ext cx="8280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208962" cy="4786312"/>
          </a:xfrm>
          <a:prstGeom prst="rect">
            <a:avLst/>
          </a:prstGeom>
          <a:solidFill>
            <a:schemeClr val="bg1">
              <a:alpha val="60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800" dirty="0">
                <a:solidFill>
                  <a:srgbClr val="008000"/>
                </a:solidFill>
              </a:rPr>
              <a:t>選定理由</a:t>
            </a:r>
            <a:endParaRPr lang="ja-JP" altLang="en-US" sz="4400" dirty="0"/>
          </a:p>
          <a:p>
            <a:pPr>
              <a:defRPr/>
            </a:pPr>
            <a:r>
              <a:rPr lang="ja-JP" altLang="en-US" sz="3600" dirty="0"/>
              <a:t> ・高齢化率</a:t>
            </a:r>
            <a:r>
              <a:rPr lang="ja-JP" altLang="en-US" sz="3600" dirty="0" smtClean="0"/>
              <a:t>が</a:t>
            </a:r>
            <a:r>
              <a:rPr lang="en-US" altLang="ja-JP" sz="3600" dirty="0" smtClean="0">
                <a:solidFill>
                  <a:srgbClr val="FF0000"/>
                </a:solidFill>
              </a:rPr>
              <a:t>47</a:t>
            </a:r>
            <a:r>
              <a:rPr lang="ja-JP" altLang="en-US" sz="3600" dirty="0">
                <a:solidFill>
                  <a:srgbClr val="FF0000"/>
                </a:solidFill>
              </a:rPr>
              <a:t>％</a:t>
            </a:r>
            <a:r>
              <a:rPr lang="ja-JP" altLang="en-US" sz="3600" dirty="0"/>
              <a:t>と高い</a:t>
            </a:r>
          </a:p>
          <a:p>
            <a:pPr>
              <a:defRPr/>
            </a:pPr>
            <a:r>
              <a:rPr lang="ja-JP" altLang="en-US" sz="3600" dirty="0"/>
              <a:t> ・団地の規模</a:t>
            </a:r>
            <a:r>
              <a:rPr lang="en-US" altLang="ja-JP" sz="3600" dirty="0">
                <a:solidFill>
                  <a:srgbClr val="FF0000"/>
                </a:solidFill>
              </a:rPr>
              <a:t>200</a:t>
            </a:r>
            <a:r>
              <a:rPr lang="ja-JP" altLang="en-US" sz="3600" dirty="0">
                <a:solidFill>
                  <a:srgbClr val="FF0000"/>
                </a:solidFill>
              </a:rPr>
              <a:t>世帯</a:t>
            </a:r>
            <a:r>
              <a:rPr lang="ja-JP" altLang="en-US" sz="3600" dirty="0"/>
              <a:t>ほどを有している</a:t>
            </a:r>
          </a:p>
          <a:p>
            <a:pPr>
              <a:defRPr/>
            </a:pPr>
            <a:r>
              <a:rPr lang="ja-JP" altLang="en-US" sz="3600" dirty="0"/>
              <a:t> ・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単独の町内会を持っている</a:t>
            </a:r>
          </a:p>
          <a:p>
            <a:pPr>
              <a:defRPr/>
            </a:pPr>
            <a:endParaRPr lang="ja-JP" alt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・最も早く団地独自で高齢者支援策を</a:t>
            </a:r>
          </a:p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打ち出すなど団地の活性化に積極的</a:t>
            </a:r>
          </a:p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・住民の「協同の力」が衰退している</a:t>
            </a:r>
          </a:p>
          <a:p>
            <a:pPr>
              <a:defRPr/>
            </a:pPr>
            <a:endParaRPr lang="ja-JP" alt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7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7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6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6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6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6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2232025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「団地の活力を取り戻すには」</a:t>
            </a:r>
            <a:br>
              <a:rPr lang="ja-JP" altLang="en-US" sz="4000" smtClean="0"/>
            </a:br>
            <a:r>
              <a:rPr lang="ja-JP" altLang="en-US" sz="4000" smtClean="0"/>
              <a:t/>
            </a:r>
            <a:br>
              <a:rPr lang="ja-JP" altLang="en-US" sz="4000" smtClean="0"/>
            </a:br>
            <a:r>
              <a:rPr lang="ja-JP" altLang="en-US" sz="4000" smtClean="0"/>
              <a:t/>
            </a:r>
            <a:br>
              <a:rPr lang="ja-JP" altLang="en-US" sz="4000" smtClean="0"/>
            </a:br>
            <a:r>
              <a:rPr lang="ja-JP" altLang="en-US" sz="6000" smtClean="0"/>
              <a:t>北九州市営</a:t>
            </a:r>
            <a:r>
              <a:rPr lang="ja-JP" altLang="en-US" sz="6000" smtClean="0">
                <a:solidFill>
                  <a:srgbClr val="FF6600"/>
                </a:solidFill>
              </a:rPr>
              <a:t>永黒団地</a:t>
            </a:r>
            <a:r>
              <a:rPr lang="ja-JP" altLang="en-US" sz="6000" smtClean="0">
                <a:solidFill>
                  <a:schemeClr val="tx1"/>
                </a:solidFill>
              </a:rPr>
              <a:t>が解決策の対象団地</a:t>
            </a:r>
            <a:endParaRPr lang="ja-JP" altLang="en-US" sz="6000" smtClean="0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3995738" y="2060575"/>
            <a:ext cx="936625" cy="976313"/>
          </a:xfrm>
          <a:prstGeom prst="downArrow">
            <a:avLst>
              <a:gd name="adj1" fmla="val 50000"/>
              <a:gd name="adj2" fmla="val 2605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2" descr="PAP_0008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2771" name="Picture 20" descr="画像 001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ja-JP" altLang="en-US" smtClean="0"/>
              <a:t>大学生を公営団地に入居させる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84213" y="3213100"/>
            <a:ext cx="1655762" cy="14398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/>
              <a:t>団地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516688" y="3284538"/>
            <a:ext cx="1655762" cy="14398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/>
              <a:t>大学</a:t>
            </a: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1619250" y="4941888"/>
            <a:ext cx="6192838" cy="792162"/>
          </a:xfrm>
          <a:prstGeom prst="curvedUpArrow">
            <a:avLst>
              <a:gd name="adj1" fmla="val 156353"/>
              <a:gd name="adj2" fmla="val 312706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 flipH="1">
            <a:off x="1042988" y="2060575"/>
            <a:ext cx="6049962" cy="865188"/>
          </a:xfrm>
          <a:prstGeom prst="curvedDownArrow">
            <a:avLst>
              <a:gd name="adj1" fmla="val 139853"/>
              <a:gd name="adj2" fmla="val 279706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1331913" y="5805488"/>
            <a:ext cx="6696075" cy="579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若い力を団地の内部に取り入れたい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258888" y="1484313"/>
            <a:ext cx="7777162" cy="579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厳しい経済状況を安い家賃で補いたい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2484438" y="3068638"/>
            <a:ext cx="3887787" cy="1873250"/>
          </a:xfrm>
          <a:prstGeom prst="leftRightArrow">
            <a:avLst>
              <a:gd name="adj1" fmla="val 50000"/>
              <a:gd name="adj2" fmla="val 4150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5400"/>
              <a:t>利害一致</a:t>
            </a:r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auto">
          <a:xfrm>
            <a:off x="3348038" y="2420938"/>
            <a:ext cx="23034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/>
              <a:t>常に新旧交代</a:t>
            </a:r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3348038" y="4581525"/>
            <a:ext cx="22320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/>
              <a:t>確実な地域貢献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3 0.17314 L -4.44444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3 -0.1419 L -4.44444E-6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  <p:bldP spid="78859" grpId="0" animBg="1"/>
      <p:bldP spid="78860" grpId="0" animBg="1"/>
      <p:bldP spid="78861" grpId="0" animBg="1"/>
      <p:bldP spid="78861" grpId="1" animBg="1"/>
      <p:bldP spid="78862" grpId="0" animBg="1"/>
      <p:bldP spid="7886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17"/>
          <p:cNvSpPr>
            <a:spLocks noChangeArrowheads="1"/>
          </p:cNvSpPr>
          <p:nvPr/>
        </p:nvSpPr>
        <p:spPr bwMode="auto">
          <a:xfrm>
            <a:off x="6659563" y="4221163"/>
            <a:ext cx="1800225" cy="7191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3795" name="Picture 4" descr="mansion-0901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3924300" cy="3021012"/>
          </a:xfrm>
          <a:noFill/>
        </p:spPr>
      </p:pic>
      <p:sp>
        <p:nvSpPr>
          <p:cNvPr id="33796" name="Oval 16"/>
          <p:cNvSpPr>
            <a:spLocks noChangeArrowheads="1"/>
          </p:cNvSpPr>
          <p:nvPr/>
        </p:nvSpPr>
        <p:spPr bwMode="auto">
          <a:xfrm>
            <a:off x="900113" y="4724400"/>
            <a:ext cx="2376487" cy="865188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学生入居枠「ひびきた枠」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042988" y="4797425"/>
            <a:ext cx="22336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/>
              <a:t>永黒団地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804025" y="4221163"/>
            <a:ext cx="1728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/>
              <a:t>大学生</a:t>
            </a:r>
          </a:p>
        </p:txBody>
      </p:sp>
      <p:pic>
        <p:nvPicPr>
          <p:cNvPr id="161801" name="Picture 9" descr="矢印0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33866">
            <a:off x="4067175" y="1916113"/>
            <a:ext cx="279241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924300" y="3068638"/>
            <a:ext cx="3311525" cy="234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/>
              <a:t>空き部屋へ入居</a:t>
            </a:r>
          </a:p>
          <a:p>
            <a:r>
              <a:rPr lang="ja-JP" altLang="en-US" sz="3200" b="1"/>
              <a:t>　　 </a:t>
            </a:r>
            <a:r>
              <a:rPr lang="en-US" altLang="ja-JP" sz="3200" b="1"/>
              <a:t>| |</a:t>
            </a:r>
          </a:p>
          <a:p>
            <a:r>
              <a:rPr lang="ja-JP" altLang="en-US" sz="3600" b="1"/>
              <a:t>「</a:t>
            </a:r>
            <a:r>
              <a:rPr lang="ja-JP" altLang="en-US" sz="3600" b="1">
                <a:solidFill>
                  <a:srgbClr val="FF9900"/>
                </a:solidFill>
              </a:rPr>
              <a:t>ひびきた枠</a:t>
            </a:r>
            <a:r>
              <a:rPr lang="ja-JP" altLang="en-US" sz="3600" b="1"/>
              <a:t>」</a:t>
            </a:r>
          </a:p>
          <a:p>
            <a:pPr>
              <a:lnSpc>
                <a:spcPct val="80000"/>
              </a:lnSpc>
            </a:pPr>
            <a:r>
              <a:rPr lang="ja-JP" altLang="en-US" sz="3600" b="1"/>
              <a:t>　</a:t>
            </a:r>
            <a:r>
              <a:rPr lang="en-US" altLang="ja-JP" sz="2400" b="1"/>
              <a:t>5</a:t>
            </a:r>
            <a:r>
              <a:rPr lang="ja-JP" altLang="en-US" sz="2400" b="1"/>
              <a:t>名を想定</a:t>
            </a:r>
          </a:p>
          <a:p>
            <a:pPr>
              <a:lnSpc>
                <a:spcPct val="80000"/>
              </a:lnSpc>
            </a:pPr>
            <a:r>
              <a:rPr lang="ja-JP" altLang="en-US" sz="2400" b="1"/>
              <a:t>（戸数の</a:t>
            </a:r>
            <a:r>
              <a:rPr lang="en-US" altLang="ja-JP" sz="2400" b="1"/>
              <a:t>2.5</a:t>
            </a:r>
            <a:r>
              <a:rPr lang="ja-JP" altLang="en-US" sz="2400" b="1"/>
              <a:t>％）</a:t>
            </a:r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 rot="10800000">
            <a:off x="5580063" y="5373688"/>
            <a:ext cx="3168650" cy="1484312"/>
          </a:xfrm>
          <a:prstGeom prst="wedgeRoundRectCallout">
            <a:avLst>
              <a:gd name="adj1" fmla="val -24250"/>
              <a:gd name="adj2" fmla="val 7438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ja-JP" altLang="ja-JP" sz="3600"/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5651500" y="5445125"/>
            <a:ext cx="3492500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F42502"/>
                </a:solidFill>
              </a:rPr>
              <a:t>経済的困窮者</a:t>
            </a:r>
          </a:p>
          <a:p>
            <a:r>
              <a:rPr lang="ja-JP" altLang="en-US" sz="2000" b="1"/>
              <a:t>　所得や家庭・社会状況を</a:t>
            </a:r>
          </a:p>
          <a:p>
            <a:r>
              <a:rPr lang="ja-JP" altLang="en-US" sz="2000" b="1"/>
              <a:t>　　 踏まえ、市が審査</a:t>
            </a:r>
            <a:endParaRPr lang="ja-JP" altLang="en-US" sz="2000" b="1">
              <a:solidFill>
                <a:srgbClr val="F42502"/>
              </a:solidFill>
            </a:endParaRPr>
          </a:p>
        </p:txBody>
      </p:sp>
      <p:pic>
        <p:nvPicPr>
          <p:cNvPr id="33804" name="Picture 6" descr="若い男性01st-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133600"/>
            <a:ext cx="13858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395288" y="908050"/>
            <a:ext cx="8353425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/>
              <a:t>北九市大の「ひびきの」と「北方」の</a:t>
            </a:r>
            <a:r>
              <a:rPr lang="en-US" altLang="ja-JP"/>
              <a:t>2</a:t>
            </a:r>
            <a:r>
              <a:rPr lang="ja-JP" altLang="en-US"/>
              <a:t>つのキャンパスから発信する意味を込めて</a:t>
            </a:r>
          </a:p>
          <a:p>
            <a:pPr algn="ctr">
              <a:spcBef>
                <a:spcPct val="50000"/>
              </a:spcBef>
            </a:pPr>
            <a:r>
              <a:rPr lang="ja-JP" altLang="en-US"/>
              <a:t>将来的には「響灘」と「北九州市」全域に広げる願いも込めて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1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1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1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1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1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 animBg="1"/>
      <p:bldP spid="1618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若い男性01st-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1781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339975" y="260350"/>
            <a:ext cx="6624638" cy="3097213"/>
          </a:xfrm>
          <a:prstGeom prst="wedgeRoundRectCallout">
            <a:avLst>
              <a:gd name="adj1" fmla="val -62389"/>
              <a:gd name="adj2" fmla="val -679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55875" y="333375"/>
            <a:ext cx="6588125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・</a:t>
            </a:r>
            <a:r>
              <a:rPr lang="ja-JP" altLang="en-US" sz="3600">
                <a:solidFill>
                  <a:srgbClr val="FF0000"/>
                </a:solidFill>
              </a:rPr>
              <a:t>団地内の活動</a:t>
            </a:r>
            <a:r>
              <a:rPr lang="ja-JP" altLang="en-US" sz="3600"/>
              <a:t>原則参加</a:t>
            </a:r>
          </a:p>
          <a:p>
            <a:r>
              <a:rPr lang="ja-JP" altLang="en-US" sz="3600"/>
              <a:t>・ゴミ出しや電球交換など</a:t>
            </a:r>
          </a:p>
          <a:p>
            <a:r>
              <a:rPr lang="ja-JP" altLang="en-US" sz="3600"/>
              <a:t>　　　　日常から高齢者を支援</a:t>
            </a:r>
          </a:p>
          <a:p>
            <a:r>
              <a:rPr lang="ja-JP" altLang="en-US" sz="3600"/>
              <a:t>・防災や防犯の活動に協力</a:t>
            </a:r>
          </a:p>
          <a:p>
            <a:r>
              <a:rPr lang="ja-JP" altLang="en-US" sz="3600"/>
              <a:t>・単身高齢者の安否確認</a:t>
            </a:r>
            <a:endParaRPr lang="ja-JP" altLang="en-US" sz="1200"/>
          </a:p>
          <a:p>
            <a:endParaRPr lang="en-US" altLang="ja-JP" sz="3600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3203575" y="6156325"/>
            <a:ext cx="1655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/>
              <a:t>大学</a:t>
            </a:r>
          </a:p>
        </p:txBody>
      </p:sp>
      <p:pic>
        <p:nvPicPr>
          <p:cNvPr id="164871" name="Picture 7" descr="矢印0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46365" flipV="1">
            <a:off x="887413" y="3983038"/>
            <a:ext cx="25765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615950" y="4581525"/>
            <a:ext cx="12001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4000"/>
              <a:t>監督</a:t>
            </a:r>
          </a:p>
          <a:p>
            <a:pPr algn="ctr"/>
            <a:endParaRPr lang="en-US" altLang="ja-JP" sz="4000">
              <a:solidFill>
                <a:srgbClr val="F42502"/>
              </a:solidFill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2160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/>
              <a:t>団地内学生</a:t>
            </a:r>
          </a:p>
        </p:txBody>
      </p:sp>
      <p:pic>
        <p:nvPicPr>
          <p:cNvPr id="164869" name="Picture 5" descr="校舎のイラスト（カラー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833813"/>
            <a:ext cx="32099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2268538" y="3500438"/>
            <a:ext cx="68754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地域貢献した学生には</a:t>
            </a:r>
            <a:r>
              <a:rPr lang="ja-JP" altLang="en-US" sz="3600">
                <a:solidFill>
                  <a:srgbClr val="F42502"/>
                </a:solidFill>
              </a:rPr>
              <a:t>単位を進呈</a:t>
            </a:r>
          </a:p>
        </p:txBody>
      </p:sp>
      <p:pic>
        <p:nvPicPr>
          <p:cNvPr id="164879" name="Picture 15" descr="縮小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22116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0" name="Picture 16" descr="P10200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205288"/>
            <a:ext cx="32766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  <p:bldP spid="1648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着眼点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現代社会の問題点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　　</a:t>
            </a:r>
            <a:endParaRPr lang="ja-JP" altLang="en-US" smtClean="0">
              <a:solidFill>
                <a:srgbClr val="FF33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00563" y="17002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5148263" y="1341438"/>
            <a:ext cx="259238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>
                <a:solidFill>
                  <a:srgbClr val="FF3300"/>
                </a:solidFill>
              </a:rPr>
              <a:t>高齢化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900113" y="3141663"/>
            <a:ext cx="3208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/>
              <a:t>特に問題点は・・・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2927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>
                <a:solidFill>
                  <a:srgbClr val="FF3300"/>
                </a:solidFill>
              </a:rPr>
              <a:t>局地的高齢化</a:t>
            </a: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6084888" y="2276475"/>
            <a:ext cx="485775" cy="719138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959225" y="3716338"/>
            <a:ext cx="5184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１ヶ所に高齢者が集中して居住している状態</a:t>
            </a: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539750" y="5157788"/>
            <a:ext cx="8281988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/>
              <a:t>関わりあい、助けあい、見守りあいなど</a:t>
            </a:r>
          </a:p>
          <a:p>
            <a:r>
              <a:rPr lang="ja-JP" altLang="en-US" sz="3200"/>
              <a:t>　　　　　　　コミュニティの機能を低下させる</a:t>
            </a:r>
          </a:p>
          <a:p>
            <a:endParaRPr lang="ja-JP" altLang="en-US" sz="3200"/>
          </a:p>
          <a:p>
            <a:r>
              <a:rPr lang="ja-JP" altLang="en-US" sz="3200"/>
              <a:t>　</a:t>
            </a:r>
          </a:p>
        </p:txBody>
      </p:sp>
      <p:sp>
        <p:nvSpPr>
          <p:cNvPr id="262155" name="AutoShape 11"/>
          <p:cNvSpPr>
            <a:spLocks noChangeArrowheads="1"/>
          </p:cNvSpPr>
          <p:nvPr/>
        </p:nvSpPr>
        <p:spPr bwMode="auto">
          <a:xfrm>
            <a:off x="4859338" y="4365625"/>
            <a:ext cx="649287" cy="646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/>
      <p:bldP spid="262150" grpId="0"/>
      <p:bldP spid="262152" grpId="0" animBg="1"/>
      <p:bldP spid="262153" grpId="0"/>
      <p:bldP spid="262154" grpId="0"/>
      <p:bldP spid="2621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2" name="AutoShape 30"/>
          <p:cNvSpPr>
            <a:spLocks noChangeArrowheads="1"/>
          </p:cNvSpPr>
          <p:nvPr/>
        </p:nvSpPr>
        <p:spPr bwMode="auto">
          <a:xfrm>
            <a:off x="684213" y="5949950"/>
            <a:ext cx="8135937" cy="90805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5843" name="Picture 29" descr="校舎のイラスト（カラー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404813"/>
            <a:ext cx="50403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7" descr="mansion-0901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9813" y="1268413"/>
            <a:ext cx="3024187" cy="3141662"/>
          </a:xfrm>
          <a:noFill/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入居するまでの間は・・・</a:t>
            </a:r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0" y="3789363"/>
            <a:ext cx="3384550" cy="20875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/>
              <a:t>地域貢献</a:t>
            </a:r>
          </a:p>
          <a:p>
            <a:pPr algn="ctr"/>
            <a:r>
              <a:rPr lang="ja-JP" altLang="en-US" sz="3200"/>
              <a:t>サークル</a:t>
            </a:r>
          </a:p>
          <a:p>
            <a:pPr algn="ctr"/>
            <a:r>
              <a:rPr lang="ja-JP" altLang="en-US" sz="3200"/>
              <a:t>結成</a:t>
            </a: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3563938" y="4221163"/>
            <a:ext cx="2590800" cy="1223962"/>
          </a:xfrm>
          <a:prstGeom prst="rightArrow">
            <a:avLst>
              <a:gd name="adj1" fmla="val 50000"/>
              <a:gd name="adj2" fmla="val 529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/>
              <a:t>活動時の働き手</a:t>
            </a: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6264275" y="4437063"/>
            <a:ext cx="2520950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800"/>
              <a:t>永黒団地</a:t>
            </a:r>
          </a:p>
        </p:txBody>
      </p:sp>
      <p:pic>
        <p:nvPicPr>
          <p:cNvPr id="125974" name="Picture 22" descr="若い男性02U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200" y="2276475"/>
            <a:ext cx="1195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5" name="Picture 23" descr="若い男性03st-t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2276475"/>
            <a:ext cx="1208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6" name="Picture 24" descr="若い女性01st-tra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038" y="2349500"/>
            <a:ext cx="1193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827088" y="6021388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>
                <a:solidFill>
                  <a:srgbClr val="FF3300"/>
                </a:solidFill>
              </a:rPr>
              <a:t>入居したときに受け入れられる土壌形成</a:t>
            </a:r>
          </a:p>
        </p:txBody>
      </p:sp>
      <p:sp>
        <p:nvSpPr>
          <p:cNvPr id="125986" name="AutoShape 34"/>
          <p:cNvSpPr>
            <a:spLocks noChangeArrowheads="1"/>
          </p:cNvSpPr>
          <p:nvPr/>
        </p:nvSpPr>
        <p:spPr bwMode="auto">
          <a:xfrm>
            <a:off x="900113" y="836613"/>
            <a:ext cx="7345362" cy="532765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高齢者との接し方や</a:t>
            </a:r>
          </a:p>
          <a:p>
            <a:pPr algn="ctr"/>
            <a:r>
              <a:rPr lang="ja-JP" altLang="en-US" sz="3200">
                <a:solidFill>
                  <a:schemeClr val="bg1"/>
                </a:solidFill>
              </a:rPr>
              <a:t>地域とのつながりを作る</a:t>
            </a:r>
          </a:p>
          <a:p>
            <a:pPr algn="ctr"/>
            <a:r>
              <a:rPr lang="ja-JP" altLang="en-US" sz="3200">
                <a:solidFill>
                  <a:schemeClr val="bg1"/>
                </a:solidFill>
              </a:rPr>
              <a:t>ノウハウはない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694 C 0.15868 0.00763 0.30798 0.00694 0.45711 0.00902 C 0.46666 0.00925 0.47691 0.01526 0.48732 0.01526 " pathEditMode="relative" rAng="0" ptsTypes="ffA">
                                      <p:cBhvr>
                                        <p:cTn id="31" dur="1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4.79769E-6 C 0.0033 0.00347 0.00573 0.00832 0.00955 0.01064 C 0.01928 0.01619 0.02969 0.01989 0.03959 0.02543 L 0.03959 0.02543 C 0.04445 0.02867 0.05296 0.03538 0.05869 0.03607 C 0.06928 0.03746 0.09046 0.04023 0.09046 0.04023 C 0.10626 0.04532 0.08751 0.03977 0.1191 0.04439 C 0.1323 0.04624 0.14514 0.05179 0.15869 0.05295 C 0.18942 0.05526 0.21997 0.05665 0.2507 0.05919 C 0.2724 0.06104 0.3158 0.06567 0.3158 0.06567 C 0.3606 0.07538 0.4165 0.06867 0.45869 0.06775 C 0.46528 0.06567 0.47119 0.0615 0.47778 0.05919 C 0.48698 0.05595 0.49775 0.05457 0.50626 0.04879 C 0.50938 0.04671 0.51251 0.04393 0.5158 0.04231 C 0.51841 0.04116 0.52119 0.04162 0.52379 0.04023 C 0.52431 0.04 0.52379 0.03885 0.52379 0.03815 " pathEditMode="relative" ptsTypes="ffFffffffffffffA">
                                      <p:cBhvr>
                                        <p:cTn id="34" dur="1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C 0.03211 0.01713 0.06666 0.03842 0.10468 0.04583 C 0.11267 0.05 0.12222 0.05092 0.1309 0.0544 C 0.14444 0.06018 0.15954 0.06921 0.17013 0.07731 C 0.1717 0.0787 0.17204 0.08078 0.17378 0.08171 C 0.17604 0.0831 0.17916 0.08333 0.18142 0.08472 C 0.18958 0.08935 0.19496 0.09676 0.20381 0.10046 C 0.21406 0.10486 0.22586 0.10717 0.23541 0.11203 C 0.24461 0.11643 0.25416 0.11736 0.26371 0.1206 C 0.26996 0.12291 0.27569 0.12546 0.28246 0.12754 C 0.28958 0.12963 0.29739 0.13148 0.30468 0.13333 C 0.30659 0.13379 0.31041 0.13472 0.31041 0.13495 C 0.32343 0.1412 0.34184 0.14328 0.35711 0.14467 C 0.37864 0.15 0.35364 0.14421 0.40954 0.14907 C 0.42118 0.15023 0.43333 0.15208 0.44513 0.15347 C 0.44947 0.15393 0.45816 0.15486 0.45816 0.15509 C 0.49566 0.1544 0.53316 0.15416 0.57013 0.15347 C 0.5835 0.15301 0.59409 0.14907 0.6059 0.14606 C 0.61093 0.1449 0.621 0.14328 0.621 0.14352 C 0.62256 0.14236 0.62465 0.1412 0.62656 0.14051 C 0.63281 0.13842 0.63923 0.13727 0.64496 0.13472 C 0.64843 0.1331 0.64965 0.1294 0.65277 0.12754 C 0.66909 0.11713 0.68628 0.10625 0.70156 0.09467 C 0.70781 0.08981 0.71458 0.08287 0.72013 0.07731 C 0.72274 0.07477 0.72777 0.06898 0.72777 0.06921 " pathEditMode="relative" rAng="0" ptsTypes="ffffffffffffffffffffffffA">
                                      <p:cBhvr>
                                        <p:cTn id="37" dur="1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2" grpId="0" animBg="1"/>
      <p:bldP spid="125956" grpId="0" animBg="1"/>
      <p:bldP spid="125957" grpId="0" animBg="1"/>
      <p:bldP spid="125980" grpId="0"/>
      <p:bldP spid="1259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5677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>
                <a:solidFill>
                  <a:srgbClr val="FF3300"/>
                </a:solidFill>
              </a:rPr>
              <a:t>NPO</a:t>
            </a:r>
            <a:r>
              <a:rPr lang="ja-JP" altLang="en-US" sz="3600">
                <a:solidFill>
                  <a:srgbClr val="FF3300"/>
                </a:solidFill>
              </a:rPr>
              <a:t>等社会福祉団体も団地に入居させる</a:t>
            </a:r>
          </a:p>
          <a:p>
            <a:pPr>
              <a:spcBef>
                <a:spcPct val="50000"/>
              </a:spcBef>
            </a:pPr>
            <a:r>
              <a:rPr lang="ja-JP" altLang="en-US"/>
              <a:t>　</a:t>
            </a:r>
            <a:r>
              <a:rPr lang="ja-JP" altLang="en-US" sz="2400"/>
              <a:t>大阪市で実践されているがＮＰＯの種類が様々</a:t>
            </a:r>
          </a:p>
          <a:p>
            <a:pPr>
              <a:spcBef>
                <a:spcPct val="50000"/>
              </a:spcBef>
            </a:pPr>
            <a:r>
              <a:rPr lang="ja-JP" altLang="en-US" sz="2400"/>
              <a:t> 北九州市では</a:t>
            </a:r>
            <a:r>
              <a:rPr lang="en-US" altLang="ja-JP" sz="2400"/>
              <a:t>…</a:t>
            </a:r>
          </a:p>
        </p:txBody>
      </p:sp>
      <p:pic>
        <p:nvPicPr>
          <p:cNvPr id="36867" name="Picture 4" descr="mansion-09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284538"/>
            <a:ext cx="4608513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900113" y="4797425"/>
            <a:ext cx="1982787" cy="1174750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/>
              <a:t>NPO</a:t>
            </a:r>
          </a:p>
          <a:p>
            <a:pPr algn="ctr"/>
            <a:r>
              <a:rPr lang="ja-JP" altLang="en-US"/>
              <a:t>（社会福祉団体）</a:t>
            </a:r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 rot="4576867">
            <a:off x="5836444" y="4036219"/>
            <a:ext cx="503237" cy="873125"/>
          </a:xfrm>
          <a:custGeom>
            <a:avLst/>
            <a:gdLst>
              <a:gd name="T0" fmla="*/ 482502 w 21600"/>
              <a:gd name="T1" fmla="*/ 436563 h 21600"/>
              <a:gd name="T2" fmla="*/ 251619 w 21600"/>
              <a:gd name="T3" fmla="*/ 873125 h 21600"/>
              <a:gd name="T4" fmla="*/ 20735 w 21600"/>
              <a:gd name="T5" fmla="*/ 436563 h 21600"/>
              <a:gd name="T6" fmla="*/ 2516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90 w 21600"/>
              <a:gd name="T13" fmla="*/ 2690 h 21600"/>
              <a:gd name="T14" fmla="*/ 18910 w 21600"/>
              <a:gd name="T15" fmla="*/ 189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80" y="21600"/>
                </a:lnTo>
                <a:lnTo>
                  <a:pt x="198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ja-JP" altLang="en-US"/>
          </a:p>
        </p:txBody>
      </p:sp>
      <p:sp>
        <p:nvSpPr>
          <p:cNvPr id="174087" name="WordArt 7"/>
          <p:cNvSpPr>
            <a:spLocks noChangeArrowheads="1" noChangeShapeType="1" noTextEdit="1"/>
          </p:cNvSpPr>
          <p:nvPr/>
        </p:nvSpPr>
        <p:spPr bwMode="auto">
          <a:xfrm rot="296249">
            <a:off x="5795963" y="4292600"/>
            <a:ext cx="647700" cy="292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5125"/>
              </a:avLst>
            </a:prstTxWarp>
          </a:bodyPr>
          <a:lstStyle/>
          <a:p>
            <a:pPr algn="ctr"/>
            <a:r>
              <a:rPr lang="en-US" altLang="ja-JP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ＭＳ Ｐゴシック"/>
                <a:ea typeface="ＭＳ Ｐゴシック"/>
              </a:rPr>
              <a:t>NPO</a:t>
            </a:r>
            <a:endParaRPr lang="ja-JP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468313" y="765175"/>
            <a:ext cx="5257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学生に先立って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1.0502E-6 L 0.45487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900113" y="0"/>
            <a:ext cx="6697662" cy="1287463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4400" b="1"/>
              <a:t>NPO</a:t>
            </a:r>
            <a:r>
              <a:rPr lang="ja-JP" altLang="en-US" sz="4400" b="1"/>
              <a:t>（高齢者福祉に特化）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525963"/>
          </a:xfrm>
        </p:spPr>
        <p:txBody>
          <a:bodyPr/>
          <a:lstStyle/>
          <a:p>
            <a:pPr eaLnBrk="1" hangingPunct="1"/>
            <a:r>
              <a:rPr lang="en-US" altLang="ja-JP" smtClean="0"/>
              <a:t>NPO</a:t>
            </a:r>
            <a:r>
              <a:rPr lang="ja-JP" altLang="en-US" smtClean="0"/>
              <a:t>本来の専門サービスを提供</a:t>
            </a:r>
          </a:p>
          <a:p>
            <a:pPr eaLnBrk="1" hangingPunct="1"/>
            <a:r>
              <a:rPr lang="ja-JP" altLang="en-US" smtClean="0"/>
              <a:t>団地の活動、見守りに協力</a:t>
            </a:r>
          </a:p>
          <a:p>
            <a:pPr eaLnBrk="1" hangingPunct="1"/>
            <a:r>
              <a:rPr lang="ja-JP" altLang="en-US" smtClean="0"/>
              <a:t>住民や学生に福祉などのノウハウ指導</a:t>
            </a:r>
          </a:p>
          <a:p>
            <a:pPr eaLnBrk="1" hangingPunct="1"/>
            <a:r>
              <a:rPr lang="ja-JP" altLang="en-US" smtClean="0"/>
              <a:t>団地内管理人業務の引き受け（財源にもなる）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       町会長らが緊急連絡先や合鍵の所在を把握できずに 緊急時に適切な対応を取れない問題を解決</a:t>
            </a:r>
            <a:endParaRPr lang="ja-JP" altLang="en-US" sz="3600" smtClean="0"/>
          </a:p>
        </p:txBody>
      </p:sp>
      <p:pic>
        <p:nvPicPr>
          <p:cNvPr id="37892" name="Picture 7" descr="若い男性01st-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797425"/>
            <a:ext cx="128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おじいさん01st-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868863"/>
            <a:ext cx="1238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70" name="AutoShape 10"/>
          <p:cNvSpPr>
            <a:spLocks noChangeArrowheads="1"/>
          </p:cNvSpPr>
          <p:nvPr/>
        </p:nvSpPr>
        <p:spPr bwMode="auto">
          <a:xfrm>
            <a:off x="2339975" y="5084763"/>
            <a:ext cx="3097213" cy="1511300"/>
          </a:xfrm>
          <a:prstGeom prst="leftArrow">
            <a:avLst>
              <a:gd name="adj1" fmla="val 50000"/>
              <a:gd name="adj2" fmla="val 51234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987675" y="5516563"/>
            <a:ext cx="24479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アドバイス</a:t>
            </a:r>
          </a:p>
        </p:txBody>
      </p:sp>
      <p:sp>
        <p:nvSpPr>
          <p:cNvPr id="168973" name="AutoShape 13"/>
          <p:cNvSpPr>
            <a:spLocks noChangeArrowheads="1"/>
          </p:cNvSpPr>
          <p:nvPr/>
        </p:nvSpPr>
        <p:spPr bwMode="auto">
          <a:xfrm>
            <a:off x="2571750" y="3357563"/>
            <a:ext cx="3097213" cy="1905000"/>
          </a:xfrm>
          <a:prstGeom prst="wedgeEllipseCallout">
            <a:avLst>
              <a:gd name="adj1" fmla="val 48926"/>
              <a:gd name="adj2" fmla="val 79917"/>
            </a:avLst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2700338" y="3716338"/>
            <a:ext cx="35274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6000" b="1"/>
              <a:t>それと</a:t>
            </a:r>
            <a:r>
              <a:rPr lang="en-US" altLang="ja-JP" sz="6000" b="1"/>
              <a:t>…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7164388" y="1844675"/>
            <a:ext cx="1584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42502"/>
                </a:solidFill>
              </a:rPr>
              <a:t>写真！！</a:t>
            </a:r>
          </a:p>
        </p:txBody>
      </p:sp>
      <p:pic>
        <p:nvPicPr>
          <p:cNvPr id="37899" name="Picture 15" descr="NPO伯母ちゃ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797425"/>
            <a:ext cx="17795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7" descr="IMG_00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1969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0" grpId="0" animBg="1"/>
      <p:bldP spid="168971" grpId="0"/>
      <p:bldP spid="168973" grpId="0" animBg="1"/>
      <p:bldP spid="1689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mansion-09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19621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1908175" y="2492375"/>
            <a:ext cx="1584325" cy="1081088"/>
          </a:xfrm>
          <a:prstGeom prst="leftRightArrow">
            <a:avLst>
              <a:gd name="adj1" fmla="val 50000"/>
              <a:gd name="adj2" fmla="val 2931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つながり</a:t>
            </a:r>
          </a:p>
        </p:txBody>
      </p:sp>
      <p:pic>
        <p:nvPicPr>
          <p:cNvPr id="38916" name="Picture 2" descr="ie-090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276475"/>
            <a:ext cx="19796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468313" y="692150"/>
            <a:ext cx="8135937" cy="2852738"/>
          </a:xfrm>
          <a:custGeom>
            <a:avLst/>
            <a:gdLst>
              <a:gd name="T0" fmla="*/ 4067969 w 21600"/>
              <a:gd name="T1" fmla="*/ 0 h 21600"/>
              <a:gd name="T2" fmla="*/ 737508 w 21600"/>
              <a:gd name="T3" fmla="*/ 1505083 h 21600"/>
              <a:gd name="T4" fmla="*/ 4067969 w 21600"/>
              <a:gd name="T5" fmla="*/ 511908 h 21600"/>
              <a:gd name="T6" fmla="*/ 7398430 w 21600"/>
              <a:gd name="T7" fmla="*/ 15050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4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891" y="11265"/>
                </a:moveTo>
                <a:cubicBezTo>
                  <a:pt x="3881" y="11110"/>
                  <a:pt x="3876" y="10955"/>
                  <a:pt x="3876" y="10800"/>
                </a:cubicBezTo>
                <a:cubicBezTo>
                  <a:pt x="3876" y="6975"/>
                  <a:pt x="6975" y="3876"/>
                  <a:pt x="10800" y="3876"/>
                </a:cubicBezTo>
                <a:cubicBezTo>
                  <a:pt x="14624" y="3876"/>
                  <a:pt x="17724" y="6975"/>
                  <a:pt x="17724" y="10800"/>
                </a:cubicBezTo>
                <a:cubicBezTo>
                  <a:pt x="17724" y="10955"/>
                  <a:pt x="17718" y="11110"/>
                  <a:pt x="17708" y="11265"/>
                </a:cubicBezTo>
                <a:lnTo>
                  <a:pt x="21575" y="11526"/>
                </a:lnTo>
                <a:cubicBezTo>
                  <a:pt x="21591" y="11284"/>
                  <a:pt x="21600" y="1104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042"/>
                  <a:pt x="8" y="11284"/>
                  <a:pt x="24" y="11526"/>
                </a:cubicBezTo>
                <a:close/>
              </a:path>
            </a:pathLst>
          </a:cu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3419475" y="1196975"/>
            <a:ext cx="2376488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6000"/>
              <a:t>橋渡し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755650" y="5373688"/>
            <a:ext cx="5184775" cy="12954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入居学生・サークル</a:t>
            </a:r>
          </a:p>
        </p:txBody>
      </p:sp>
      <p:sp>
        <p:nvSpPr>
          <p:cNvPr id="166921" name="AutoShape 9"/>
          <p:cNvSpPr>
            <a:spLocks noChangeArrowheads="1"/>
          </p:cNvSpPr>
          <p:nvPr/>
        </p:nvSpPr>
        <p:spPr bwMode="auto">
          <a:xfrm>
            <a:off x="3635375" y="3716338"/>
            <a:ext cx="1800225" cy="1441450"/>
          </a:xfrm>
          <a:prstGeom prst="upArrow">
            <a:avLst>
              <a:gd name="adj1" fmla="val 48324"/>
              <a:gd name="adj2" fmla="val 414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4000"/>
              <a:t>参画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2303038">
            <a:off x="5651500" y="3500438"/>
            <a:ext cx="1525588" cy="1784350"/>
          </a:xfrm>
          <a:prstGeom prst="upArrow">
            <a:avLst>
              <a:gd name="adj1" fmla="val 48324"/>
              <a:gd name="adj2" fmla="val 484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4000"/>
              <a:t>参画</a:t>
            </a:r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-2377877">
            <a:off x="1258888" y="3573463"/>
            <a:ext cx="1743075" cy="1712912"/>
          </a:xfrm>
          <a:prstGeom prst="upArrow">
            <a:avLst>
              <a:gd name="adj1" fmla="val 48324"/>
              <a:gd name="adj2" fmla="val 414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4000"/>
              <a:t>参画</a:t>
            </a:r>
          </a:p>
        </p:txBody>
      </p:sp>
      <p:sp>
        <p:nvSpPr>
          <p:cNvPr id="38923" name="AutoShape 12"/>
          <p:cNvSpPr>
            <a:spLocks noChangeArrowheads="1"/>
          </p:cNvSpPr>
          <p:nvPr/>
        </p:nvSpPr>
        <p:spPr bwMode="auto">
          <a:xfrm>
            <a:off x="3419475" y="2133600"/>
            <a:ext cx="2160588" cy="1573213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4800"/>
              <a:t>NPO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140335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800"/>
              <a:t>団地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7092950" y="1412875"/>
            <a:ext cx="140335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800"/>
              <a:t>地域</a:t>
            </a:r>
          </a:p>
        </p:txBody>
      </p:sp>
      <p:pic>
        <p:nvPicPr>
          <p:cNvPr id="166932" name="Picture 20" descr="若い女性01st-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1208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3" name="Picture 21" descr="若い男性02U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3573463"/>
            <a:ext cx="1209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4" name="Picture 22" descr="大蔵フェスティバル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0"/>
            <a:ext cx="20161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5" name="Picture 23" descr="IMG_17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0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0" name="AutoShape 5"/>
          <p:cNvSpPr>
            <a:spLocks noChangeArrowheads="1"/>
          </p:cNvSpPr>
          <p:nvPr/>
        </p:nvSpPr>
        <p:spPr bwMode="auto">
          <a:xfrm>
            <a:off x="5508625" y="2492375"/>
            <a:ext cx="1584325" cy="1081088"/>
          </a:xfrm>
          <a:prstGeom prst="leftRightArrow">
            <a:avLst>
              <a:gd name="adj1" fmla="val 50000"/>
              <a:gd name="adj2" fmla="val 2931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つながり</a:t>
            </a:r>
          </a:p>
        </p:txBody>
      </p:sp>
      <p:sp>
        <p:nvSpPr>
          <p:cNvPr id="166936" name="Text Box 24"/>
          <p:cNvSpPr txBox="1">
            <a:spLocks noChangeArrowheads="1"/>
          </p:cNvSpPr>
          <p:nvPr/>
        </p:nvSpPr>
        <p:spPr bwMode="auto">
          <a:xfrm>
            <a:off x="179388" y="188913"/>
            <a:ext cx="165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ホタル祭り</a:t>
            </a: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7235825" y="0"/>
            <a:ext cx="2051050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地域の子供を呼んで</a:t>
            </a:r>
          </a:p>
          <a:p>
            <a:pPr>
              <a:spcBef>
                <a:spcPct val="50000"/>
              </a:spcBef>
            </a:pPr>
            <a:r>
              <a:rPr lang="ja-JP" altLang="en-US" sz="2400"/>
              <a:t>流しそうめん</a:t>
            </a:r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auto">
          <a:xfrm>
            <a:off x="6300788" y="5373688"/>
            <a:ext cx="2663825" cy="12954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小・中学校など</a:t>
            </a:r>
          </a:p>
          <a:p>
            <a:pPr algn="ctr"/>
            <a:r>
              <a:rPr lang="ja-JP" altLang="en-US" sz="2800"/>
              <a:t>その他公的機関</a:t>
            </a:r>
          </a:p>
        </p:txBody>
      </p:sp>
      <p:sp>
        <p:nvSpPr>
          <p:cNvPr id="166939" name="AutoShape 27"/>
          <p:cNvSpPr>
            <a:spLocks noChangeArrowheads="1"/>
          </p:cNvSpPr>
          <p:nvPr/>
        </p:nvSpPr>
        <p:spPr bwMode="auto">
          <a:xfrm>
            <a:off x="7524750" y="3716338"/>
            <a:ext cx="1223963" cy="1512887"/>
          </a:xfrm>
          <a:prstGeom prst="upArrow">
            <a:avLst>
              <a:gd name="adj1" fmla="val 50000"/>
              <a:gd name="adj2" fmla="val 30901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ja-JP" altLang="en-US" sz="3600"/>
              <a:t>参加</a:t>
            </a:r>
          </a:p>
        </p:txBody>
      </p:sp>
      <p:pic>
        <p:nvPicPr>
          <p:cNvPr id="166941" name="Picture 29" descr="gir_soft3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4437063"/>
            <a:ext cx="1035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6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/>
      <p:bldP spid="166920" grpId="0" animBg="1"/>
      <p:bldP spid="166921" grpId="0" animBg="1"/>
      <p:bldP spid="166922" grpId="0" animBg="1"/>
      <p:bldP spid="166923" grpId="0" animBg="1"/>
      <p:bldP spid="166936" grpId="0"/>
      <p:bldP spid="166937" grpId="0"/>
      <p:bldP spid="166938" grpId="0" animBg="1"/>
      <p:bldP spid="1669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2"/>
          <p:cNvSpPr>
            <a:spLocks noChangeArrowheads="1"/>
          </p:cNvSpPr>
          <p:nvPr/>
        </p:nvSpPr>
        <p:spPr bwMode="auto">
          <a:xfrm>
            <a:off x="1908175" y="836613"/>
            <a:ext cx="5400675" cy="5113337"/>
          </a:xfrm>
          <a:prstGeom prst="ellipse">
            <a:avLst/>
          </a:prstGeom>
          <a:noFill/>
          <a:ln w="165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39750" y="2852738"/>
            <a:ext cx="2232025" cy="1079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団地・住民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492500" y="5229225"/>
            <a:ext cx="2232025" cy="10795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/>
              <a:t>NPO</a:t>
            </a:r>
            <a:r>
              <a:rPr lang="ja-JP" altLang="en-US" sz="2400"/>
              <a:t>等・構成員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3419475" y="404813"/>
            <a:ext cx="2376488" cy="10795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/>
              <a:t>大学生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6372225" y="2852738"/>
            <a:ext cx="2232025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地域・住民</a:t>
            </a:r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3276600" y="2205038"/>
            <a:ext cx="2735263" cy="2303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自分たちの地域を</a:t>
            </a:r>
          </a:p>
          <a:p>
            <a:pPr algn="ctr"/>
            <a:r>
              <a:rPr lang="ja-JP" altLang="en-US" sz="2800"/>
              <a:t>設計・実現</a:t>
            </a:r>
          </a:p>
        </p:txBody>
      </p:sp>
      <p:pic>
        <p:nvPicPr>
          <p:cNvPr id="39944" name="Picture 9" descr="おじいさん01st-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16338"/>
            <a:ext cx="1492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おばちゃん05st-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1498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2" descr="otousan-0906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981075"/>
            <a:ext cx="1581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3" descr="kodomo-0904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3933825"/>
            <a:ext cx="1162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5" descr="若い男性03st-tra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0"/>
            <a:ext cx="11890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6" descr="若い女性01st-tra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188913"/>
            <a:ext cx="12096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8" descr="NPO伯母ちゃん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4941888"/>
            <a:ext cx="16541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250825" y="1412875"/>
            <a:ext cx="223361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行政は互いのつなぎ役</a:t>
            </a:r>
          </a:p>
        </p:txBody>
      </p:sp>
      <p:sp>
        <p:nvSpPr>
          <p:cNvPr id="170008" name="Oval 24"/>
          <p:cNvSpPr>
            <a:spLocks noChangeArrowheads="1"/>
          </p:cNvSpPr>
          <p:nvPr/>
        </p:nvSpPr>
        <p:spPr bwMode="auto">
          <a:xfrm>
            <a:off x="1763713" y="1773238"/>
            <a:ext cx="936625" cy="6477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行政</a:t>
            </a:r>
          </a:p>
        </p:txBody>
      </p:sp>
      <p:sp>
        <p:nvSpPr>
          <p:cNvPr id="170013" name="Oval 29"/>
          <p:cNvSpPr>
            <a:spLocks noChangeArrowheads="1"/>
          </p:cNvSpPr>
          <p:nvPr/>
        </p:nvSpPr>
        <p:spPr bwMode="auto">
          <a:xfrm>
            <a:off x="6516688" y="1844675"/>
            <a:ext cx="936625" cy="6477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行政</a:t>
            </a:r>
          </a:p>
        </p:txBody>
      </p:sp>
      <p:sp>
        <p:nvSpPr>
          <p:cNvPr id="170014" name="Oval 30"/>
          <p:cNvSpPr>
            <a:spLocks noChangeArrowheads="1"/>
          </p:cNvSpPr>
          <p:nvPr/>
        </p:nvSpPr>
        <p:spPr bwMode="auto">
          <a:xfrm>
            <a:off x="6443663" y="4437063"/>
            <a:ext cx="936625" cy="6477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行政</a:t>
            </a:r>
          </a:p>
        </p:txBody>
      </p:sp>
      <p:sp>
        <p:nvSpPr>
          <p:cNvPr id="170015" name="Oval 31"/>
          <p:cNvSpPr>
            <a:spLocks noChangeArrowheads="1"/>
          </p:cNvSpPr>
          <p:nvPr/>
        </p:nvSpPr>
        <p:spPr bwMode="auto">
          <a:xfrm>
            <a:off x="1835150" y="4437063"/>
            <a:ext cx="936625" cy="6477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行政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animBg="1"/>
      <p:bldP spid="169988" grpId="0" animBg="1"/>
      <p:bldP spid="169989" grpId="0" animBg="1"/>
      <p:bldP spid="169990" grpId="0" animBg="1"/>
      <p:bldP spid="169991" grpId="0" animBg="1"/>
      <p:bldP spid="1700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法律の壁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11188" y="1484313"/>
            <a:ext cx="8064500" cy="438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5400"/>
              <a:t>NPO</a:t>
            </a:r>
            <a:r>
              <a:rPr lang="ja-JP" altLang="en-US" sz="5400"/>
              <a:t>の入居</a:t>
            </a:r>
          </a:p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chemeClr val="accent2"/>
                </a:solidFill>
              </a:rPr>
              <a:t>公営住宅法</a:t>
            </a:r>
            <a:r>
              <a:rPr lang="ja-JP" altLang="en-US" sz="3200"/>
              <a:t>第</a:t>
            </a:r>
            <a:r>
              <a:rPr lang="en-US" altLang="ja-JP" sz="3200"/>
              <a:t>45</a:t>
            </a:r>
            <a:r>
              <a:rPr lang="ja-JP" altLang="en-US" sz="3200"/>
              <a:t>条で入居可能</a:t>
            </a:r>
          </a:p>
          <a:p>
            <a:pPr>
              <a:spcBef>
                <a:spcPct val="50000"/>
              </a:spcBef>
            </a:pPr>
            <a:r>
              <a:rPr lang="ja-JP" altLang="en-US" sz="5400"/>
              <a:t>学生の入居</a:t>
            </a:r>
          </a:p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chemeClr val="accent2"/>
                </a:solidFill>
              </a:rPr>
              <a:t>公営住宅法</a:t>
            </a:r>
            <a:r>
              <a:rPr lang="ja-JP" altLang="en-US" sz="3200"/>
              <a:t>第</a:t>
            </a:r>
            <a:r>
              <a:rPr lang="en-US" altLang="ja-JP" sz="3200"/>
              <a:t>23</a:t>
            </a:r>
            <a:r>
              <a:rPr lang="ja-JP" altLang="en-US" sz="3200"/>
              <a:t>条と</a:t>
            </a:r>
            <a:endParaRPr lang="en-US" altLang="ja-JP" sz="3200"/>
          </a:p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rgbClr val="008000"/>
                </a:solidFill>
              </a:rPr>
              <a:t>公営住宅法施行令</a:t>
            </a:r>
            <a:r>
              <a:rPr lang="ja-JP" altLang="en-US" sz="3200"/>
              <a:t>第６条を</a:t>
            </a:r>
            <a:r>
              <a:rPr lang="ja-JP" altLang="en-US" sz="3200">
                <a:solidFill>
                  <a:srgbClr val="F42502"/>
                </a:solidFill>
              </a:rPr>
              <a:t>改正</a:t>
            </a:r>
            <a:r>
              <a:rPr lang="ja-JP" altLang="en-US" sz="3200"/>
              <a:t>する必要あり</a:t>
            </a:r>
          </a:p>
        </p:txBody>
      </p:sp>
      <p:pic>
        <p:nvPicPr>
          <p:cNvPr id="40964" name="Picture 8" descr="六法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8913"/>
            <a:ext cx="30575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4427538" y="2781300"/>
            <a:ext cx="2592387" cy="7191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1835150" y="2781300"/>
            <a:ext cx="2592388" cy="7191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50825" y="333375"/>
            <a:ext cx="3816350" cy="2519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今は地方分権の時代</a:t>
            </a:r>
          </a:p>
          <a:p>
            <a:pPr algn="ctr"/>
            <a:endParaRPr lang="ja-JP" altLang="en-US" sz="2800"/>
          </a:p>
          <a:p>
            <a:pPr algn="ctr"/>
            <a:r>
              <a:rPr lang="ja-JP" altLang="en-US" sz="2800"/>
              <a:t>国が市の柔軟な対応を</a:t>
            </a:r>
          </a:p>
          <a:p>
            <a:pPr algn="ctr"/>
            <a:r>
              <a:rPr lang="ja-JP" altLang="en-US" sz="2800"/>
              <a:t>妨げるのはおかしい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787900" y="333375"/>
            <a:ext cx="3816350" cy="25193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/>
              <a:t>学生・</a:t>
            </a:r>
            <a:r>
              <a:rPr lang="en-US" altLang="ja-JP" sz="2800"/>
              <a:t>NPO</a:t>
            </a:r>
            <a:r>
              <a:rPr lang="ja-JP" altLang="en-US" sz="2800"/>
              <a:t>といった</a:t>
            </a:r>
          </a:p>
          <a:p>
            <a:pPr algn="ctr"/>
            <a:r>
              <a:rPr lang="ja-JP" altLang="en-US" sz="2800"/>
              <a:t>外部の力なくして</a:t>
            </a:r>
          </a:p>
          <a:p>
            <a:pPr algn="ctr"/>
            <a:r>
              <a:rPr lang="ja-JP" altLang="en-US" sz="2800"/>
              <a:t>団地を救うことはできない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4427538" y="3500438"/>
            <a:ext cx="0" cy="72072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1403350" y="4221163"/>
            <a:ext cx="6192838" cy="2447925"/>
          </a:xfrm>
          <a:prstGeom prst="bevel">
            <a:avLst>
              <a:gd name="adj" fmla="val 12500"/>
            </a:avLst>
          </a:prstGeom>
          <a:solidFill>
            <a:srgbClr val="5298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入居条件見直し・条例による柔軟な対応</a:t>
            </a:r>
          </a:p>
          <a:p>
            <a:pPr algn="ctr"/>
            <a:r>
              <a:rPr lang="ja-JP" altLang="en-US" sz="4400">
                <a:solidFill>
                  <a:srgbClr val="FF0000"/>
                </a:solidFill>
              </a:rPr>
              <a:t>法改正</a:t>
            </a:r>
            <a:r>
              <a:rPr lang="ja-JP" altLang="en-US" sz="4400"/>
              <a:t>まで含めた提案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11188" y="3284538"/>
            <a:ext cx="7921625" cy="579437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プロジェクト１～３年目で</a:t>
            </a:r>
            <a:r>
              <a:rPr lang="ja-JP" altLang="en-US" sz="3200">
                <a:solidFill>
                  <a:srgbClr val="FF0000"/>
                </a:solidFill>
              </a:rPr>
              <a:t>法律の壁を打ち破る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/>
      <p:bldP spid="82952" grpId="0" animBg="1"/>
      <p:bldP spid="82954" grpId="0" animBg="1"/>
      <p:bldP spid="82955" grpId="0" animBg="1"/>
      <p:bldP spid="829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9" descr="永黒協議コントラスト調節青が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14705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436562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ja-JP" sz="480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ja-JP" sz="3600"/>
          </a:p>
        </p:txBody>
      </p:sp>
      <p:sp>
        <p:nvSpPr>
          <p:cNvPr id="79894" name="WordArt 22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78200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ja-JP" altLang="en-US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ＭＳ Ｐゴシック"/>
                <a:ea typeface="ＭＳ Ｐゴシック"/>
              </a:rPr>
              <a:t>学生入居を永</a:t>
            </a:r>
            <a:r>
              <a:rPr lang="ja-JP" alt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ＭＳ Ｐゴシック"/>
                <a:ea typeface="ＭＳ Ｐゴシック"/>
              </a:rPr>
              <a:t>黒団地に提案</a:t>
            </a:r>
            <a:r>
              <a:rPr lang="ja-JP" altLang="en-US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ＭＳ Ｐゴシック"/>
                <a:ea typeface="ＭＳ Ｐゴシック"/>
              </a:rPr>
              <a:t>したところ</a:t>
            </a:r>
            <a:r>
              <a:rPr lang="en-US" altLang="ja-JP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ＭＳ Ｐゴシック"/>
                <a:ea typeface="ＭＳ Ｐゴシック"/>
              </a:rPr>
              <a:t>…</a:t>
            </a:r>
            <a:endParaRPr lang="ja-JP" alt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79895" name="WordArt 23"/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6162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ＭＳ Ｐゴシック"/>
                <a:ea typeface="ＭＳ Ｐゴシック"/>
              </a:rPr>
              <a:t>と前向きで協力的な反応を得た</a:t>
            </a:r>
          </a:p>
        </p:txBody>
      </p:sp>
      <p:sp>
        <p:nvSpPr>
          <p:cNvPr id="79896" name="WordArt 24"/>
          <p:cNvSpPr>
            <a:spLocks noChangeArrowheads="1" noChangeShapeType="1" noTextEdit="1"/>
          </p:cNvSpPr>
          <p:nvPr/>
        </p:nvSpPr>
        <p:spPr bwMode="auto">
          <a:xfrm>
            <a:off x="684213" y="2781300"/>
            <a:ext cx="7896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54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ＭＳ Ｐゴシック"/>
                <a:ea typeface="ＭＳ Ｐゴシック"/>
              </a:rPr>
              <a:t>「これで希望の光が見えた」</a:t>
            </a:r>
          </a:p>
        </p:txBody>
      </p:sp>
      <p:sp>
        <p:nvSpPr>
          <p:cNvPr id="79897" name="WordArt 25"/>
          <p:cNvSpPr>
            <a:spLocks noChangeArrowheads="1" noChangeShapeType="1" noTextEdit="1"/>
          </p:cNvSpPr>
          <p:nvPr/>
        </p:nvSpPr>
        <p:spPr bwMode="auto">
          <a:xfrm>
            <a:off x="1476375" y="5589588"/>
            <a:ext cx="6162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ＭＳ Ｐゴシック"/>
                <a:ea typeface="ＭＳ Ｐゴシック"/>
              </a:rPr>
              <a:t>他の複数の団地でも歓迎された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5" grpId="0" animBg="1"/>
      <p:bldP spid="79896" grpId="0" animBg="1"/>
      <p:bldP spid="798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4036" name="Picture 4" descr="提案 003ミ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6516688" y="1196975"/>
            <a:ext cx="2159000" cy="8636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楢原ゼミ生</a:t>
            </a:r>
          </a:p>
        </p:txBody>
      </p: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2627313" y="1268413"/>
            <a:ext cx="2089150" cy="71913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/>
              <a:t>市役所職員</a:t>
            </a:r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323850" y="4868863"/>
            <a:ext cx="3455988" cy="7921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永黒団地の方々</a:t>
            </a:r>
          </a:p>
        </p:txBody>
      </p:sp>
      <p:sp>
        <p:nvSpPr>
          <p:cNvPr id="44040" name="Oval 14"/>
          <p:cNvSpPr>
            <a:spLocks noChangeArrowheads="1"/>
          </p:cNvSpPr>
          <p:nvPr/>
        </p:nvSpPr>
        <p:spPr bwMode="auto">
          <a:xfrm>
            <a:off x="179388" y="115888"/>
            <a:ext cx="2305050" cy="12239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600"/>
              <a:t>2009/9/30</a:t>
            </a:r>
          </a:p>
        </p:txBody>
      </p:sp>
      <p:sp>
        <p:nvSpPr>
          <p:cNvPr id="44041" name="AutoShape 21"/>
          <p:cNvSpPr>
            <a:spLocks noChangeArrowheads="1"/>
          </p:cNvSpPr>
          <p:nvPr/>
        </p:nvSpPr>
        <p:spPr bwMode="auto">
          <a:xfrm>
            <a:off x="2555875" y="260350"/>
            <a:ext cx="5040313" cy="792163"/>
          </a:xfrm>
          <a:prstGeom prst="ribbon2">
            <a:avLst>
              <a:gd name="adj1" fmla="val 12500"/>
              <a:gd name="adj2" fmla="val 6735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北九州市へ提案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5060" name="Picture 4" descr="PA0_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859338" y="1052513"/>
            <a:ext cx="2520950" cy="10080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000" b="1"/>
              <a:t>永黒団地町内会役員</a:t>
            </a:r>
          </a:p>
          <a:p>
            <a:pPr algn="ctr"/>
            <a:r>
              <a:rPr lang="ja-JP" altLang="en-US" sz="2000" b="1"/>
              <a:t>松本律夫氏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659563" y="2205038"/>
            <a:ext cx="2484437" cy="9350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/>
              <a:t>楢原ゼミ生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8313" y="1484313"/>
            <a:ext cx="2879725" cy="1152525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民主党関係者</a:t>
            </a:r>
          </a:p>
          <a:p>
            <a:pPr algn="ctr"/>
            <a:r>
              <a:rPr lang="ja-JP" altLang="en-US" b="1"/>
              <a:t>衆議院議員　城井崇</a:t>
            </a:r>
          </a:p>
          <a:p>
            <a:pPr algn="ctr"/>
            <a:r>
              <a:rPr lang="ja-JP" altLang="en-US" b="1"/>
              <a:t>事務所長　本多秀司氏</a:t>
            </a: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827088" y="3357563"/>
            <a:ext cx="7416800" cy="3095625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/>
              <a:t>城井議員本人とも面談予定</a:t>
            </a:r>
          </a:p>
          <a:p>
            <a:pPr algn="ctr"/>
            <a:r>
              <a:rPr lang="ja-JP" altLang="en-US" sz="3600"/>
              <a:t>原口総務大臣ともコンタクト</a:t>
            </a:r>
          </a:p>
          <a:p>
            <a:pPr algn="ctr"/>
            <a:r>
              <a:rPr lang="ja-JP" altLang="en-US" sz="3600"/>
              <a:t>今後も継続して提案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79388" y="115888"/>
            <a:ext cx="2879725" cy="12239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600"/>
              <a:t>2009/10/12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02587" cy="1223963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私たちが取り戻すべき「活力」とは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300" cy="53292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4800" smtClean="0"/>
              <a:t>「　　　　　　」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mtClean="0"/>
              <a:t>から生まれる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ja-JP" altLang="en-US" sz="4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4800" smtClean="0"/>
              <a:t>　　　　　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800" smtClean="0"/>
              <a:t>　「</a:t>
            </a:r>
            <a:r>
              <a:rPr lang="ja-JP" altLang="en-US" sz="4800" smtClean="0">
                <a:solidFill>
                  <a:srgbClr val="F42502"/>
                </a:solidFill>
              </a:rPr>
              <a:t>人と人とが力を合わせて　　　　　　　　　　　　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800" smtClean="0">
                <a:solidFill>
                  <a:srgbClr val="F42502"/>
                </a:solidFill>
              </a:rPr>
              <a:t>　　物事に取り組むことによって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800" smtClean="0"/>
              <a:t>　　　　　</a:t>
            </a:r>
            <a:r>
              <a:rPr lang="ja-JP" altLang="en-US" sz="4800" smtClean="0">
                <a:solidFill>
                  <a:srgbClr val="F42502"/>
                </a:solidFill>
              </a:rPr>
              <a:t>生まれる力</a:t>
            </a:r>
            <a:r>
              <a:rPr lang="ja-JP" altLang="en-US" sz="4800" smtClean="0"/>
              <a:t>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000" smtClean="0"/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348038" y="1341438"/>
            <a:ext cx="26543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</a:rPr>
              <a:t>つながり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2700338" y="2924175"/>
            <a:ext cx="3994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6000"/>
              <a:t>「</a:t>
            </a:r>
            <a:r>
              <a:rPr lang="ja-JP" altLang="en-US" sz="6000">
                <a:solidFill>
                  <a:srgbClr val="FF0000"/>
                </a:solidFill>
              </a:rPr>
              <a:t>協同の力</a:t>
            </a:r>
            <a:r>
              <a:rPr lang="ja-JP" altLang="en-US" sz="6000"/>
              <a:t>」</a:t>
            </a:r>
          </a:p>
        </p:txBody>
      </p:sp>
      <p:sp>
        <p:nvSpPr>
          <p:cNvPr id="240647" name="AutoShape 7"/>
          <p:cNvSpPr>
            <a:spLocks noChangeArrowheads="1"/>
          </p:cNvSpPr>
          <p:nvPr/>
        </p:nvSpPr>
        <p:spPr bwMode="auto">
          <a:xfrm>
            <a:off x="4140200" y="3933825"/>
            <a:ext cx="10080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/>
      <p:bldP spid="240645" grpId="0"/>
      <p:bldP spid="2406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5400" smtClean="0"/>
              <a:t>活力を取り戻すためには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4400" smtClean="0"/>
              <a:t>団地はもはや</a:t>
            </a:r>
            <a:endParaRPr lang="en-US" altLang="ja-JP" sz="4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400" smtClean="0">
                <a:solidFill>
                  <a:srgbClr val="FF0000"/>
                </a:solidFill>
              </a:rPr>
              <a:t>　　　</a:t>
            </a:r>
            <a:endParaRPr lang="en-US" altLang="ja-JP" sz="4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800" smtClean="0">
                <a:solidFill>
                  <a:srgbClr val="FF0000"/>
                </a:solidFill>
              </a:rPr>
              <a:t>　自力では活力を取り戻せない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4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400" smtClean="0"/>
              <a:t>学生や周辺地域の</a:t>
            </a:r>
            <a:r>
              <a:rPr lang="ja-JP" altLang="en-US" sz="4800" smtClean="0">
                <a:solidFill>
                  <a:srgbClr val="FF0000"/>
                </a:solidFill>
              </a:rPr>
              <a:t>外部のパワー</a:t>
            </a:r>
            <a:r>
              <a:rPr lang="ja-JP" altLang="en-US" sz="4400" smtClean="0"/>
              <a:t>が、団地に求められている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mtClean="0"/>
          </a:p>
        </p:txBody>
      </p:sp>
      <p:sp>
        <p:nvSpPr>
          <p:cNvPr id="46084" name="Text Box 26"/>
          <p:cNvSpPr txBox="1">
            <a:spLocks noChangeArrowheads="1"/>
          </p:cNvSpPr>
          <p:nvPr/>
        </p:nvSpPr>
        <p:spPr bwMode="auto">
          <a:xfrm>
            <a:off x="1908175" y="57340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3"/>
          <p:cNvSpPr txBox="1">
            <a:spLocks noChangeArrowheads="1"/>
          </p:cNvSpPr>
          <p:nvPr/>
        </p:nvSpPr>
        <p:spPr bwMode="auto">
          <a:xfrm>
            <a:off x="755650" y="0"/>
            <a:ext cx="8893175" cy="170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ja-JP" altLang="en-US" sz="4000"/>
              <a:t>団地再生によって生まれた活力を</a:t>
            </a:r>
          </a:p>
          <a:p>
            <a:pPr>
              <a:spcBef>
                <a:spcPct val="20000"/>
              </a:spcBef>
            </a:pPr>
            <a:r>
              <a:rPr lang="ja-JP" altLang="en-US" sz="4000">
                <a:solidFill>
                  <a:srgbClr val="FF0000"/>
                </a:solidFill>
              </a:rPr>
              <a:t>地域全体</a:t>
            </a:r>
            <a:r>
              <a:rPr lang="ja-JP" altLang="en-US" sz="4000"/>
              <a:t>に浸透させていく</a:t>
            </a:r>
          </a:p>
          <a:p>
            <a:endParaRPr lang="en-US" altLang="ja-JP"/>
          </a:p>
        </p:txBody>
      </p:sp>
      <p:sp>
        <p:nvSpPr>
          <p:cNvPr id="220184" name="Oval 24"/>
          <p:cNvSpPr>
            <a:spLocks noChangeArrowheads="1"/>
          </p:cNvSpPr>
          <p:nvPr/>
        </p:nvSpPr>
        <p:spPr bwMode="auto">
          <a:xfrm>
            <a:off x="2555875" y="3644900"/>
            <a:ext cx="1871663" cy="1800225"/>
          </a:xfrm>
          <a:prstGeom prst="ellipse">
            <a:avLst/>
          </a:prstGeom>
          <a:gradFill rotWithShape="1">
            <a:gsLst>
              <a:gs pos="0">
                <a:srgbClr val="FFC299"/>
              </a:gs>
              <a:gs pos="100000">
                <a:srgbClr val="FF66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rgbClr val="F42502"/>
                </a:solidFill>
              </a:rPr>
              <a:t>団地の活力</a:t>
            </a:r>
          </a:p>
        </p:txBody>
      </p:sp>
      <p:sp>
        <p:nvSpPr>
          <p:cNvPr id="220186" name="Oval 26"/>
          <p:cNvSpPr>
            <a:spLocks noChangeArrowheads="1"/>
          </p:cNvSpPr>
          <p:nvPr/>
        </p:nvSpPr>
        <p:spPr bwMode="auto">
          <a:xfrm>
            <a:off x="395288" y="4941888"/>
            <a:ext cx="1871662" cy="1800225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rgbClr val="F42502"/>
                </a:solidFill>
              </a:rPr>
              <a:t>行政</a:t>
            </a:r>
          </a:p>
        </p:txBody>
      </p:sp>
      <p:sp>
        <p:nvSpPr>
          <p:cNvPr id="220187" name="Oval 27"/>
          <p:cNvSpPr>
            <a:spLocks noChangeArrowheads="1"/>
          </p:cNvSpPr>
          <p:nvPr/>
        </p:nvSpPr>
        <p:spPr bwMode="auto">
          <a:xfrm>
            <a:off x="468313" y="1628775"/>
            <a:ext cx="1871662" cy="1800225"/>
          </a:xfrm>
          <a:prstGeom prst="ellipse">
            <a:avLst/>
          </a:prstGeom>
          <a:solidFill>
            <a:srgbClr val="FF99CC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rgbClr val="F42502"/>
                </a:solidFill>
              </a:rPr>
              <a:t>ＮＰＯ</a:t>
            </a:r>
          </a:p>
        </p:txBody>
      </p:sp>
      <p:sp>
        <p:nvSpPr>
          <p:cNvPr id="220189" name="Oval 29"/>
          <p:cNvSpPr>
            <a:spLocks noChangeArrowheads="1"/>
          </p:cNvSpPr>
          <p:nvPr/>
        </p:nvSpPr>
        <p:spPr bwMode="auto">
          <a:xfrm>
            <a:off x="3563938" y="1484313"/>
            <a:ext cx="1871662" cy="1800225"/>
          </a:xfrm>
          <a:prstGeom prst="ellipse">
            <a:avLst/>
          </a:prstGeom>
          <a:solidFill>
            <a:srgbClr val="00FF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rgbClr val="F42502"/>
                </a:solidFill>
              </a:rPr>
              <a:t>大学生</a:t>
            </a:r>
          </a:p>
        </p:txBody>
      </p:sp>
      <p:sp>
        <p:nvSpPr>
          <p:cNvPr id="220190" name="Oval 30"/>
          <p:cNvSpPr>
            <a:spLocks noChangeArrowheads="1"/>
          </p:cNvSpPr>
          <p:nvPr/>
        </p:nvSpPr>
        <p:spPr bwMode="auto">
          <a:xfrm>
            <a:off x="5148263" y="3644900"/>
            <a:ext cx="1871662" cy="1800225"/>
          </a:xfrm>
          <a:prstGeom prst="ellipse">
            <a:avLst/>
          </a:prstGeom>
          <a:solidFill>
            <a:srgbClr val="CC99FF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rgbClr val="F42502"/>
                </a:solidFill>
              </a:rPr>
              <a:t>地域の活力</a:t>
            </a:r>
          </a:p>
        </p:txBody>
      </p:sp>
      <p:sp>
        <p:nvSpPr>
          <p:cNvPr id="10" name="円/楕円 9"/>
          <p:cNvSpPr>
            <a:spLocks noChangeArrowheads="1"/>
          </p:cNvSpPr>
          <p:nvPr/>
        </p:nvSpPr>
        <p:spPr bwMode="auto">
          <a:xfrm>
            <a:off x="1857375" y="1357313"/>
            <a:ext cx="5857875" cy="5500687"/>
          </a:xfrm>
          <a:prstGeom prst="ellipse">
            <a:avLst/>
          </a:prstGeom>
          <a:solidFill>
            <a:srgbClr val="E4E43C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ja-JP" sz="4800"/>
          </a:p>
          <a:p>
            <a:endParaRPr lang="en-US" altLang="ja-JP" sz="3200"/>
          </a:p>
          <a:p>
            <a:r>
              <a:rPr lang="ja-JP" altLang="en-US" sz="7200"/>
              <a:t> 活力復活</a:t>
            </a:r>
            <a:endParaRPr lang="en-US" altLang="ja-JP"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3699E-6 L -0.11007 0.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0.22847 0.2988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2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23645 -0.1837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201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2019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0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86 L 0.14201 0.01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4948 0.005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2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4" grpId="0" animBg="1"/>
      <p:bldP spid="220184" grpId="1" animBg="1"/>
      <p:bldP spid="220184" grpId="2" animBg="1"/>
      <p:bldP spid="220184" grpId="3" animBg="1"/>
      <p:bldP spid="220186" grpId="0" animBg="1"/>
      <p:bldP spid="220186" grpId="1" animBg="1"/>
      <p:bldP spid="220187" grpId="0" animBg="1"/>
      <p:bldP spid="220189" grpId="0" animBg="1"/>
      <p:bldP spid="220189" grpId="1" animBg="1"/>
      <p:bldP spid="220190" grpId="0" animBg="1"/>
      <p:bldP spid="220190" grpId="1" animBg="1"/>
      <p:bldP spid="220190" grpId="2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403350" y="836613"/>
            <a:ext cx="6461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4000"/>
              <a:t>ご清聴ありがとうございました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339975" y="1916113"/>
            <a:ext cx="76327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0">
                <a:ea typeface="HGP明朝E" pitchFamily="18" charset="-128"/>
              </a:rPr>
              <a:t>団地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0" y="1412875"/>
            <a:ext cx="9144000" cy="51117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　</a:t>
            </a:r>
          </a:p>
          <a:p>
            <a:pPr algn="ctr"/>
            <a:endParaRPr lang="ja-JP" altLang="en-US" sz="2400"/>
          </a:p>
          <a:p>
            <a:pPr algn="ctr"/>
            <a:endParaRPr lang="ja-JP" altLang="en-US" sz="3200">
              <a:solidFill>
                <a:srgbClr val="0066FF"/>
              </a:solidFill>
            </a:endParaRPr>
          </a:p>
          <a:p>
            <a:pPr algn="ctr"/>
            <a:r>
              <a:rPr lang="ja-JP" altLang="en-US" sz="4400">
                <a:solidFill>
                  <a:srgbClr val="0066FF"/>
                </a:solidFill>
              </a:rPr>
              <a:t>団地の「高齢化」や「孤独死」</a:t>
            </a:r>
          </a:p>
          <a:p>
            <a:pPr algn="ctr"/>
            <a:r>
              <a:rPr lang="ja-JP" altLang="en-US" sz="4400">
                <a:solidFill>
                  <a:srgbClr val="0066FF"/>
                </a:solidFill>
              </a:rPr>
              <a:t>問題は非常に深刻</a:t>
            </a:r>
          </a:p>
          <a:p>
            <a:pPr algn="ctr"/>
            <a:endParaRPr lang="ja-JP" altLang="en-US" sz="5400">
              <a:solidFill>
                <a:srgbClr val="0099FF"/>
              </a:solidFill>
            </a:endParaRPr>
          </a:p>
          <a:p>
            <a:pPr algn="ctr"/>
            <a:r>
              <a:rPr lang="ja-JP" altLang="en-US" sz="2800"/>
              <a:t>例）北九州市営後楽町団地では</a:t>
            </a:r>
          </a:p>
          <a:p>
            <a:pPr algn="ctr"/>
            <a:r>
              <a:rPr lang="ja-JP" altLang="en-US" sz="2800"/>
              <a:t>高齢化率</a:t>
            </a:r>
            <a:r>
              <a:rPr lang="en-US" altLang="ja-JP" sz="2800"/>
              <a:t>87</a:t>
            </a:r>
            <a:r>
              <a:rPr lang="ja-JP" altLang="en-US" sz="2800"/>
              <a:t>％、過去孤独死が多発</a:t>
            </a:r>
          </a:p>
          <a:p>
            <a:pPr algn="ctr"/>
            <a:endParaRPr lang="ja-JP" altLang="en-US" sz="2800"/>
          </a:p>
          <a:p>
            <a:pPr algn="ctr"/>
            <a:r>
              <a:rPr lang="ja-JP" altLang="en-US" sz="2800"/>
              <a:t>東京都営戸山団地では、</a:t>
            </a:r>
            <a:r>
              <a:rPr lang="en-US" altLang="ja-JP" sz="2800"/>
              <a:t>65</a:t>
            </a:r>
            <a:r>
              <a:rPr lang="ja-JP" altLang="en-US" sz="2800"/>
              <a:t>歳以上の割合は</a:t>
            </a:r>
          </a:p>
          <a:p>
            <a:pPr algn="ctr"/>
            <a:r>
              <a:rPr lang="en-US" altLang="ja-JP" sz="2800"/>
              <a:t>70</a:t>
            </a:r>
            <a:r>
              <a:rPr lang="ja-JP" altLang="en-US" sz="2800"/>
              <a:t>％以上、</a:t>
            </a:r>
            <a:r>
              <a:rPr lang="en-US" altLang="ja-JP" sz="2800"/>
              <a:t>80</a:t>
            </a:r>
            <a:r>
              <a:rPr lang="ja-JP" altLang="en-US" sz="2800"/>
              <a:t>歳以上でも</a:t>
            </a:r>
            <a:r>
              <a:rPr lang="en-US" altLang="ja-JP" sz="2800"/>
              <a:t>30</a:t>
            </a:r>
            <a:r>
              <a:rPr lang="ja-JP" altLang="en-US" sz="2800"/>
              <a:t>％以上</a:t>
            </a:r>
          </a:p>
          <a:p>
            <a:pPr algn="ctr"/>
            <a:r>
              <a:rPr lang="ja-JP" altLang="en-US" sz="2800">
                <a:solidFill>
                  <a:srgbClr val="FF0000"/>
                </a:solidFill>
              </a:rPr>
              <a:t>孤独死は昨年</a:t>
            </a:r>
            <a:r>
              <a:rPr lang="en-US" altLang="ja-JP" sz="2800">
                <a:solidFill>
                  <a:srgbClr val="FF0000"/>
                </a:solidFill>
              </a:rPr>
              <a:t>17</a:t>
            </a:r>
            <a:r>
              <a:rPr lang="ja-JP" altLang="en-US" sz="2800">
                <a:solidFill>
                  <a:srgbClr val="FF0000"/>
                </a:solidFill>
              </a:rPr>
              <a:t>人</a:t>
            </a:r>
          </a:p>
          <a:p>
            <a:pPr algn="ctr"/>
            <a:endParaRPr lang="ja-JP" altLang="en-US" sz="3200"/>
          </a:p>
          <a:p>
            <a:pPr algn="ctr"/>
            <a:endParaRPr lang="ja-JP" altLang="en-US" sz="2400"/>
          </a:p>
          <a:p>
            <a:pPr algn="ctr"/>
            <a:r>
              <a:rPr lang="ja-JP" altLang="en-US" sz="2800"/>
              <a:t>　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35975" cy="1143000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大蔵まちづくり協議会と楢原ゼミ共同実施</a:t>
            </a:r>
            <a:br>
              <a:rPr lang="ja-JP" altLang="en-US" sz="2800" smtClean="0"/>
            </a:br>
            <a:r>
              <a:rPr lang="ja-JP" altLang="en-US" sz="2800" smtClean="0"/>
              <a:t>昨年の大蔵地区高齢者の実態・ニーズ調査報告書から</a:t>
            </a:r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611188" y="1341438"/>
          <a:ext cx="3171825" cy="2695575"/>
        </p:xfrm>
        <a:graphic>
          <a:graphicData uri="http://schemas.openxmlformats.org/presentationml/2006/ole">
            <p:oleObj spid="_x0000_s1026" name="グラフ" r:id="rId4" imgW="3171749" imgH="2695651" progId="Excel.Sheet.8">
              <p:embed/>
            </p:oleObj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>
            <p:ph sz="half" idx="2"/>
          </p:nvPr>
        </p:nvGraphicFramePr>
        <p:xfrm>
          <a:off x="771525" y="4008438"/>
          <a:ext cx="2841625" cy="2725737"/>
        </p:xfrm>
        <a:graphic>
          <a:graphicData uri="http://schemas.openxmlformats.org/presentationml/2006/ole">
            <p:oleObj spid="_x0000_s1027" name="グラフ" r:id="rId5" imgW="3267151" imgH="3133649" progId="Excel.Sheet.8">
              <p:embed/>
            </p:oleObj>
          </a:graphicData>
        </a:graphic>
      </p:graphicFrame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1258888" y="1989138"/>
            <a:ext cx="360362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1042988" y="2205038"/>
            <a:ext cx="360362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1258888" y="4868863"/>
            <a:ext cx="360362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827088" y="5373688"/>
            <a:ext cx="360362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898900" y="1268413"/>
            <a:ext cx="5245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</a:rPr>
              <a:t>付き合いがないと答えた人の割合</a:t>
            </a:r>
          </a:p>
        </p:txBody>
      </p:sp>
      <p:pic>
        <p:nvPicPr>
          <p:cNvPr id="8229" name="Picture 37" descr="朝日新聞限界団地ミ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692150"/>
            <a:ext cx="39655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Picture 38" descr="毎日新聞都心の孤島ミ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0"/>
            <a:ext cx="3325812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76825" y="2133600"/>
            <a:ext cx="2735263" cy="1871663"/>
            <a:chOff x="3198" y="1344"/>
            <a:chExt cx="1587" cy="1179"/>
          </a:xfrm>
        </p:grpSpPr>
        <p:sp>
          <p:nvSpPr>
            <p:cNvPr id="1043" name="Oval 33"/>
            <p:cNvSpPr>
              <a:spLocks noChangeArrowheads="1"/>
            </p:cNvSpPr>
            <p:nvPr/>
          </p:nvSpPr>
          <p:spPr bwMode="auto">
            <a:xfrm>
              <a:off x="3198" y="1344"/>
              <a:ext cx="1587" cy="117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6600"/>
                <a:t>７％</a:t>
              </a:r>
            </a:p>
          </p:txBody>
        </p:sp>
        <p:sp>
          <p:nvSpPr>
            <p:cNvPr id="1044" name="Text Box 44"/>
            <p:cNvSpPr txBox="1">
              <a:spLocks noChangeArrowheads="1"/>
            </p:cNvSpPr>
            <p:nvPr/>
          </p:nvSpPr>
          <p:spPr bwMode="auto">
            <a:xfrm>
              <a:off x="3606" y="1434"/>
              <a:ext cx="6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b="1"/>
                <a:t>団地以外</a:t>
              </a:r>
            </a:p>
          </p:txBody>
        </p:sp>
      </p:grpSp>
      <p:sp>
        <p:nvSpPr>
          <p:cNvPr id="1039" name="Text Box 46"/>
          <p:cNvSpPr txBox="1">
            <a:spLocks noChangeArrowheads="1"/>
          </p:cNvSpPr>
          <p:nvPr/>
        </p:nvSpPr>
        <p:spPr bwMode="auto">
          <a:xfrm>
            <a:off x="6064250" y="46593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076825" y="4581525"/>
            <a:ext cx="3024188" cy="1871663"/>
            <a:chOff x="3198" y="2886"/>
            <a:chExt cx="1587" cy="1179"/>
          </a:xfrm>
        </p:grpSpPr>
        <p:sp>
          <p:nvSpPr>
            <p:cNvPr id="1041" name="Oval 34"/>
            <p:cNvSpPr>
              <a:spLocks noChangeArrowheads="1"/>
            </p:cNvSpPr>
            <p:nvPr/>
          </p:nvSpPr>
          <p:spPr bwMode="auto">
            <a:xfrm>
              <a:off x="3198" y="2886"/>
              <a:ext cx="1587" cy="117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6600"/>
                <a:t>３７％</a:t>
              </a:r>
            </a:p>
          </p:txBody>
        </p:sp>
        <p:sp>
          <p:nvSpPr>
            <p:cNvPr id="1042" name="Text Box 47"/>
            <p:cNvSpPr txBox="1">
              <a:spLocks noChangeArrowheads="1"/>
            </p:cNvSpPr>
            <p:nvPr/>
          </p:nvSpPr>
          <p:spPr bwMode="auto">
            <a:xfrm>
              <a:off x="3787" y="2976"/>
              <a:ext cx="33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/>
                <a:t>団地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8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8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82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01781E-7 L 0.52379 0.084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4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227E-8 L 0.57101 0.0106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9082E-6 L 0.53177 0.1364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6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2533E-6 L 0.55538 0.0946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4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5" grpId="0" build="allAtOnce" animBg="1"/>
      <p:bldP spid="8205" grpId="1" build="allAtOnce" animBg="1"/>
      <p:bldP spid="8196" grpId="0"/>
      <p:bldOleChart spid="8208" grpId="0"/>
      <p:bldOleChart spid="8210" grpId="0"/>
      <p:bldP spid="8220" grpId="0" animBg="1"/>
      <p:bldP spid="8220" grpId="1" animBg="1"/>
      <p:bldP spid="8220" grpId="2" animBg="1"/>
      <p:bldP spid="8222" grpId="0" animBg="1"/>
      <p:bldP spid="8222" grpId="1" animBg="1"/>
      <p:bldP spid="8222" grpId="2" animBg="1"/>
      <p:bldP spid="8223" grpId="0" animBg="1"/>
      <p:bldP spid="8223" grpId="1" animBg="1"/>
      <p:bldP spid="8223" grpId="2" animBg="1"/>
      <p:bldP spid="8224" grpId="0" animBg="1"/>
      <p:bldP spid="8224" grpId="1" animBg="1"/>
      <p:bldP spid="8224" grpId="2" animBg="1"/>
      <p:bldP spid="8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IMG_8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4824413" cy="922338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公営団地の特徴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5256212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ja-JP" smtClean="0"/>
          </a:p>
          <a:p>
            <a:pPr eaLnBrk="1" hangingPunct="1">
              <a:buFontTx/>
              <a:buNone/>
            </a:pPr>
            <a:r>
              <a:rPr lang="ja-JP" altLang="en-US" smtClean="0"/>
              <a:t>　１、　　　　でなければ入れない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２、単身入居の場合　　　　　　 であること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高齢者や経済的に不安な人が集まりやすい 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戸建てと比べて入居者の入れ替わりが多い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「</a:t>
            </a:r>
            <a:r>
              <a:rPr lang="ja-JP" altLang="en-US" smtClean="0">
                <a:solidFill>
                  <a:srgbClr val="FF3300"/>
                </a:solidFill>
              </a:rPr>
              <a:t>人と人とのつながり</a:t>
            </a:r>
            <a:r>
              <a:rPr lang="ja-JP" altLang="en-US" smtClean="0"/>
              <a:t>」が崩れやすい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708400" y="4941888"/>
            <a:ext cx="1871663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5876925"/>
            <a:ext cx="874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団地のコミュニティは衰退しやすいのでは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87450" y="1916113"/>
            <a:ext cx="17287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rgbClr val="FF3300"/>
                </a:solidFill>
              </a:rPr>
              <a:t>低収入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1638" y="2492375"/>
            <a:ext cx="185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FF3300"/>
                </a:solidFill>
              </a:rPr>
              <a:t>60</a:t>
            </a:r>
            <a:r>
              <a:rPr lang="ja-JP" altLang="en-US" sz="3200">
                <a:solidFill>
                  <a:srgbClr val="FF3300"/>
                </a:solidFill>
              </a:rPr>
              <a:t>歳以上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555875" y="476250"/>
            <a:ext cx="3744913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5400"/>
              <a:t>テーマ設定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68313" y="2349500"/>
            <a:ext cx="8229600" cy="23050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ja-JP" sz="1200"/>
          </a:p>
          <a:p>
            <a:pPr marL="342900" indent="-342900" algn="ctr">
              <a:spcBef>
                <a:spcPct val="20000"/>
              </a:spcBef>
            </a:pPr>
            <a:r>
              <a:rPr lang="ja-JP" altLang="en-US" sz="3200"/>
              <a:t>「いかにして団地に活力を取り戻すか」</a:t>
            </a:r>
          </a:p>
          <a:p>
            <a:pPr marL="342900" indent="-342900" algn="ctr">
              <a:spcBef>
                <a:spcPct val="20000"/>
              </a:spcBef>
            </a:pPr>
            <a:endParaRPr lang="ja-JP" altLang="en-US" sz="1000"/>
          </a:p>
          <a:p>
            <a:pPr marL="342900" indent="-342900" algn="ctr">
              <a:spcBef>
                <a:spcPct val="20000"/>
              </a:spcBef>
            </a:pPr>
            <a:endParaRPr lang="ja-JP" altLang="en-US" sz="1600" b="1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ja-JP" altLang="en-US" sz="4000" b="1">
                <a:solidFill>
                  <a:srgbClr val="FF3300"/>
                </a:solidFill>
              </a:rPr>
              <a:t>北九州市の公営団地を事例として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  <p:bldP spid="4100" grpId="0" animBg="1"/>
      <p:bldP spid="4100" grpId="1" animBg="1"/>
      <p:bldP spid="4101" grpId="0"/>
      <p:bldP spid="4103" grpId="0"/>
      <p:bldP spid="4105" grpId="0"/>
      <p:bldP spid="4115" grpId="0" animBg="1"/>
      <p:bldP spid="4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発表の流れ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z="4800" smtClean="0"/>
              <a:t>１．北九州市の概要説明</a:t>
            </a:r>
          </a:p>
          <a:p>
            <a:pPr eaLnBrk="1" hangingPunct="1">
              <a:buFontTx/>
              <a:buNone/>
            </a:pPr>
            <a:r>
              <a:rPr lang="ja-JP" altLang="en-US" sz="4800" smtClean="0"/>
              <a:t>２．実態調査から見えてくる</a:t>
            </a:r>
          </a:p>
          <a:p>
            <a:pPr eaLnBrk="1" hangingPunct="1">
              <a:buFontTx/>
              <a:buNone/>
            </a:pPr>
            <a:r>
              <a:rPr lang="ja-JP" altLang="en-US" sz="4800" smtClean="0"/>
              <a:t>                  団地の現状・課題</a:t>
            </a:r>
          </a:p>
          <a:p>
            <a:pPr eaLnBrk="1" hangingPunct="1">
              <a:buFontTx/>
              <a:buNone/>
            </a:pPr>
            <a:r>
              <a:rPr lang="ja-JP" altLang="en-US" sz="4800" smtClean="0"/>
              <a:t>３．活力を取り戻すための</a:t>
            </a:r>
          </a:p>
          <a:p>
            <a:pPr eaLnBrk="1" hangingPunct="1">
              <a:buFontTx/>
              <a:buNone/>
            </a:pPr>
            <a:r>
              <a:rPr lang="ja-JP" altLang="en-US" sz="4800" smtClean="0"/>
              <a:t>                           解決策提案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lbu0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111750" cy="11430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ja-JP" altLang="en-US" smtClean="0"/>
              <a:t>北九州市の概要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mtClean="0"/>
              <a:t>・</a:t>
            </a:r>
            <a:r>
              <a:rPr lang="en-US" altLang="ja-JP" smtClean="0"/>
              <a:t>1963</a:t>
            </a:r>
            <a:r>
              <a:rPr lang="ja-JP" altLang="en-US" smtClean="0"/>
              <a:t>年に小倉、八幡、若松、戸畑、門司の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mtClean="0"/>
              <a:t>　　　　　　　　　　　　　　　</a:t>
            </a:r>
            <a:r>
              <a:rPr lang="en-US" altLang="ja-JP" smtClean="0"/>
              <a:t>5</a:t>
            </a:r>
            <a:r>
              <a:rPr lang="ja-JP" altLang="en-US" smtClean="0"/>
              <a:t>市が合併して誕生。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mtClean="0"/>
              <a:t>・現在人口</a:t>
            </a:r>
            <a:r>
              <a:rPr lang="en-US" altLang="ja-JP" smtClean="0"/>
              <a:t>98</a:t>
            </a:r>
            <a:r>
              <a:rPr lang="ja-JP" altLang="en-US" smtClean="0"/>
              <a:t>万</a:t>
            </a:r>
            <a:r>
              <a:rPr lang="en-US" altLang="ja-JP" smtClean="0"/>
              <a:t>2,804</a:t>
            </a:r>
            <a:r>
              <a:rPr lang="ja-JP" altLang="en-US" smtClean="0"/>
              <a:t>人（平成</a:t>
            </a:r>
            <a:r>
              <a:rPr lang="en-US" altLang="ja-JP" smtClean="0"/>
              <a:t>21</a:t>
            </a:r>
            <a:r>
              <a:rPr lang="ja-JP" altLang="en-US" smtClean="0"/>
              <a:t>年</a:t>
            </a:r>
            <a:r>
              <a:rPr lang="en-US" altLang="ja-JP" smtClean="0"/>
              <a:t>3</a:t>
            </a:r>
            <a:r>
              <a:rPr lang="ja-JP" altLang="en-US" smtClean="0"/>
              <a:t>月末）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mtClean="0"/>
              <a:t>・重厚長大型産業の衰退によって市も衰退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4400" smtClean="0"/>
              <a:t>高齢化率</a:t>
            </a:r>
            <a:r>
              <a:rPr lang="en-US" altLang="ja-JP" sz="4400" smtClean="0"/>
              <a:t>24.3</a:t>
            </a:r>
            <a:r>
              <a:rPr lang="ja-JP" altLang="en-US" sz="4400" smtClean="0"/>
              <a:t>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mtClean="0"/>
              <a:t>　</a:t>
            </a:r>
            <a:r>
              <a:rPr lang="en-US" altLang="ja-JP" smtClean="0"/>
              <a:t>(</a:t>
            </a:r>
            <a:r>
              <a:rPr lang="ja-JP" altLang="en-US" smtClean="0"/>
              <a:t>平成</a:t>
            </a:r>
            <a:r>
              <a:rPr lang="en-US" altLang="ja-JP" smtClean="0"/>
              <a:t>21</a:t>
            </a:r>
            <a:r>
              <a:rPr lang="ja-JP" altLang="en-US" smtClean="0"/>
              <a:t>年</a:t>
            </a:r>
            <a:r>
              <a:rPr lang="en-US" altLang="ja-JP" smtClean="0"/>
              <a:t>3</a:t>
            </a:r>
            <a:r>
              <a:rPr lang="ja-JP" altLang="en-US" smtClean="0"/>
              <a:t>月末</a:t>
            </a:r>
            <a:r>
              <a:rPr lang="en-US" altLang="ja-JP" smtClean="0"/>
              <a:t>)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357688" y="4357688"/>
            <a:ext cx="4537075" cy="129698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3300"/>
                </a:solidFill>
              </a:rPr>
              <a:t>全政令指定都市中最高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AP_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ja-JP" altLang="en-US" smtClean="0"/>
              <a:t>北九州市の公営団地の現状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smtClean="0"/>
              <a:t>・市営・県営あわせて</a:t>
            </a:r>
            <a:r>
              <a:rPr lang="en-US" altLang="ja-JP" sz="2800" smtClean="0">
                <a:solidFill>
                  <a:srgbClr val="A50021"/>
                </a:solidFill>
              </a:rPr>
              <a:t>451</a:t>
            </a:r>
            <a:r>
              <a:rPr lang="ja-JP" altLang="en-US" sz="2800" smtClean="0">
                <a:solidFill>
                  <a:srgbClr val="A50021"/>
                </a:solidFill>
              </a:rPr>
              <a:t>団地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・公営住宅居住人口 </a:t>
            </a:r>
            <a:r>
              <a:rPr lang="ja-JP" altLang="en-US" sz="2800" smtClean="0">
                <a:solidFill>
                  <a:srgbClr val="A50021"/>
                </a:solidFill>
              </a:rPr>
              <a:t>約</a:t>
            </a:r>
            <a:r>
              <a:rPr lang="en-US" altLang="ja-JP" sz="2800" smtClean="0">
                <a:solidFill>
                  <a:srgbClr val="A50021"/>
                </a:solidFill>
              </a:rPr>
              <a:t>8</a:t>
            </a:r>
            <a:r>
              <a:rPr lang="ja-JP" altLang="en-US" sz="2800" smtClean="0">
                <a:solidFill>
                  <a:srgbClr val="A50021"/>
                </a:solidFill>
              </a:rPr>
              <a:t>万</a:t>
            </a:r>
            <a:r>
              <a:rPr lang="en-US" altLang="ja-JP" sz="2800" smtClean="0">
                <a:solidFill>
                  <a:srgbClr val="A50021"/>
                </a:solidFill>
              </a:rPr>
              <a:t>5,000</a:t>
            </a:r>
            <a:r>
              <a:rPr lang="ja-JP" altLang="en-US" sz="2800" smtClean="0">
                <a:solidFill>
                  <a:srgbClr val="A50021"/>
                </a:solidFill>
              </a:rPr>
              <a:t>人</a:t>
            </a:r>
            <a:r>
              <a:rPr lang="ja-JP" alt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・</a:t>
            </a:r>
            <a:r>
              <a:rPr lang="en-US" altLang="ja-JP" sz="2800" smtClean="0"/>
              <a:t>UR</a:t>
            </a:r>
            <a:r>
              <a:rPr lang="ja-JP" altLang="en-US" sz="2800" smtClean="0"/>
              <a:t>や公社住宅居住者約</a:t>
            </a:r>
            <a:r>
              <a:rPr lang="en-US" altLang="ja-JP" sz="2800" smtClean="0"/>
              <a:t>3</a:t>
            </a:r>
            <a:r>
              <a:rPr lang="ja-JP" altLang="en-US" sz="2800" smtClean="0"/>
              <a:t>万</a:t>
            </a:r>
            <a:r>
              <a:rPr lang="en-US" altLang="ja-JP" sz="2800" smtClean="0"/>
              <a:t>3,000</a:t>
            </a:r>
            <a:r>
              <a:rPr lang="ja-JP" altLang="en-US" sz="2800" smtClean="0"/>
              <a:t>人</a:t>
            </a:r>
          </a:p>
          <a:p>
            <a:pPr eaLnBrk="1" hangingPunct="1">
              <a:buFontTx/>
              <a:buNone/>
            </a:pPr>
            <a:endParaRPr lang="ja-JP" altLang="en-US" sz="2800" smtClean="0"/>
          </a:p>
          <a:p>
            <a:pPr eaLnBrk="1" hangingPunct="1">
              <a:buFontTx/>
              <a:buNone/>
            </a:pPr>
            <a:r>
              <a:rPr lang="ja-JP" altLang="en-US" sz="2800" smtClean="0"/>
              <a:t>市内の借家住まいの</a:t>
            </a:r>
            <a:r>
              <a:rPr lang="en-US" altLang="ja-JP" sz="4000" u="sng" smtClean="0">
                <a:solidFill>
                  <a:srgbClr val="A50021"/>
                </a:solidFill>
              </a:rPr>
              <a:t>5</a:t>
            </a:r>
            <a:r>
              <a:rPr lang="ja-JP" altLang="en-US" sz="4000" u="sng" smtClean="0">
                <a:solidFill>
                  <a:srgbClr val="A50021"/>
                </a:solidFill>
              </a:rPr>
              <a:t>人に</a:t>
            </a:r>
            <a:r>
              <a:rPr lang="en-US" altLang="ja-JP" sz="4000" u="sng" smtClean="0">
                <a:solidFill>
                  <a:srgbClr val="A50021"/>
                </a:solidFill>
              </a:rPr>
              <a:t>1</a:t>
            </a:r>
            <a:r>
              <a:rPr lang="ja-JP" altLang="en-US" sz="4000" u="sng" smtClean="0">
                <a:solidFill>
                  <a:srgbClr val="A50021"/>
                </a:solidFill>
              </a:rPr>
              <a:t>人</a:t>
            </a:r>
            <a:r>
              <a:rPr lang="ja-JP" altLang="en-US" sz="4000" u="sng" smtClean="0"/>
              <a:t>は</a:t>
            </a:r>
            <a:r>
              <a:rPr lang="ja-JP" altLang="en-US" sz="4000" u="sng" smtClean="0">
                <a:solidFill>
                  <a:srgbClr val="A50021"/>
                </a:solidFill>
              </a:rPr>
              <a:t>公営住宅</a:t>
            </a:r>
          </a:p>
          <a:p>
            <a:pPr eaLnBrk="1" hangingPunct="1">
              <a:buFontTx/>
              <a:buNone/>
            </a:pPr>
            <a:endParaRPr lang="ja-JP" altLang="en-US" sz="2800" smtClean="0"/>
          </a:p>
          <a:p>
            <a:pPr eaLnBrk="1" hangingPunct="1">
              <a:buFontTx/>
              <a:buNone/>
            </a:pPr>
            <a:r>
              <a:rPr lang="ja-JP" altLang="en-US" sz="2800" smtClean="0"/>
              <a:t>北九州市の住居の中で 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公営団地は</a:t>
            </a:r>
            <a:r>
              <a:rPr lang="ja-JP" altLang="en-US" sz="2800" smtClean="0">
                <a:solidFill>
                  <a:srgbClr val="A50021"/>
                </a:solidFill>
              </a:rPr>
              <a:t>大きな比重を占めている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563938" y="2133600"/>
            <a:ext cx="2374900" cy="503238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MTFUJI2</Template>
  <TotalTime>6708</TotalTime>
  <Words>1166</Words>
  <Application>Microsoft Office PowerPoint</Application>
  <PresentationFormat>画面に合わせる (4:3)</PresentationFormat>
  <Paragraphs>392</Paragraphs>
  <Slides>42</Slides>
  <Notes>24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5" baseType="lpstr">
      <vt:lpstr>標準デザイン</vt:lpstr>
      <vt:lpstr>mtfuji2</vt:lpstr>
      <vt:lpstr>グラフ</vt:lpstr>
      <vt:lpstr>団地から見る地域コミュニティの再生</vt:lpstr>
      <vt:lpstr>スライド 2</vt:lpstr>
      <vt:lpstr>着眼点</vt:lpstr>
      <vt:lpstr>私たちが取り戻すべき「活力」とは</vt:lpstr>
      <vt:lpstr>大蔵まちづくり協議会と楢原ゼミ共同実施 昨年の大蔵地区高齢者の実態・ニーズ調査報告書から</vt:lpstr>
      <vt:lpstr>公営団地の特徴</vt:lpstr>
      <vt:lpstr>発表の流れ</vt:lpstr>
      <vt:lpstr>北九州市の概要</vt:lpstr>
      <vt:lpstr>北九州市の公営団地の現状</vt:lpstr>
      <vt:lpstr>　</vt:lpstr>
      <vt:lpstr>調査対象</vt:lpstr>
      <vt:lpstr>調査結果</vt:lpstr>
      <vt:lpstr>団地の高齢化率</vt:lpstr>
      <vt:lpstr>スライド 14</vt:lpstr>
      <vt:lpstr>スライド 15</vt:lpstr>
      <vt:lpstr>団地の活力の問題を構成する3柱</vt:lpstr>
      <vt:lpstr>第１の柱　働き手の不足</vt:lpstr>
      <vt:lpstr>活動や行事はなぜなくなったのか</vt:lpstr>
      <vt:lpstr>第２の柱　地縁組織の担い手の不在</vt:lpstr>
      <vt:lpstr>第3の柱　共に活動する機会の不足 </vt:lpstr>
      <vt:lpstr>スライド 21</vt:lpstr>
      <vt:lpstr>スライド 22</vt:lpstr>
      <vt:lpstr>スライド 23</vt:lpstr>
      <vt:lpstr>スライド 24</vt:lpstr>
      <vt:lpstr>永黒団地</vt:lpstr>
      <vt:lpstr>「団地の活力を取り戻すには」   北九州市営永黒団地が解決策の対象団地</vt:lpstr>
      <vt:lpstr>大学生を公営団地に入居させる</vt:lpstr>
      <vt:lpstr>学生入居枠「ひびきた枠」</vt:lpstr>
      <vt:lpstr>スライド 29</vt:lpstr>
      <vt:lpstr>入居するまでの間は・・・</vt:lpstr>
      <vt:lpstr>スライド 31</vt:lpstr>
      <vt:lpstr>スライド 32</vt:lpstr>
      <vt:lpstr>スライド 33</vt:lpstr>
      <vt:lpstr>スライド 34</vt:lpstr>
      <vt:lpstr>法律の壁</vt:lpstr>
      <vt:lpstr>スライド 36</vt:lpstr>
      <vt:lpstr>スライド 37</vt:lpstr>
      <vt:lpstr>スライド 38</vt:lpstr>
      <vt:lpstr>スライド 39</vt:lpstr>
      <vt:lpstr>活力を取り戻すためには</vt:lpstr>
      <vt:lpstr>スライド 41</vt:lpstr>
      <vt:lpstr>スライド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団地から見る地域コミュニティの再生</dc:title>
  <dc:creator>河島健</dc:creator>
  <cp:lastModifiedBy>user</cp:lastModifiedBy>
  <cp:revision>117</cp:revision>
  <dcterms:created xsi:type="dcterms:W3CDTF">2009-10-02T01:59:21Z</dcterms:created>
  <dcterms:modified xsi:type="dcterms:W3CDTF">2009-10-18T02:04:47Z</dcterms:modified>
</cp:coreProperties>
</file>